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3" r:id="rId3"/>
    <p:sldId id="284" r:id="rId4"/>
    <p:sldId id="280" r:id="rId5"/>
    <p:sldId id="263" r:id="rId6"/>
    <p:sldId id="264" r:id="rId7"/>
    <p:sldId id="265" r:id="rId8"/>
    <p:sldId id="274" r:id="rId9"/>
    <p:sldId id="285" r:id="rId10"/>
    <p:sldId id="276" r:id="rId11"/>
    <p:sldId id="286" r:id="rId12"/>
    <p:sldId id="287" r:id="rId13"/>
    <p:sldId id="288" r:id="rId14"/>
    <p:sldId id="277" r:id="rId15"/>
    <p:sldId id="282" r:id="rId16"/>
    <p:sldId id="289" r:id="rId17"/>
    <p:sldId id="290" r:id="rId18"/>
    <p:sldId id="291" r:id="rId19"/>
    <p:sldId id="292" r:id="rId20"/>
    <p:sldId id="278" r:id="rId21"/>
    <p:sldId id="281" r:id="rId22"/>
    <p:sldId id="296" r:id="rId23"/>
    <p:sldId id="293" r:id="rId24"/>
    <p:sldId id="294" r:id="rId25"/>
    <p:sldId id="295" r:id="rId26"/>
    <p:sldId id="297" r:id="rId27"/>
    <p:sldId id="298" r:id="rId28"/>
    <p:sldId id="299" r:id="rId29"/>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pPr>
              <a:defRPr/>
            </a:pPr>
            <a:fld id="{1B8C0E97-A1D5-498E-A639-E2C15E3B4504}" type="datetimeFigureOut">
              <a:rPr lang="en-US"/>
              <a:pPr>
                <a:defRPr/>
              </a:pPr>
              <a:t>8/21/2012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smtClean="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pPr>
              <a:defRPr/>
            </a:pPr>
            <a:fld id="{3C6AFAFE-0A44-4984-9B57-33B26044932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C6AFAFE-0A44-4984-9B57-33B260449323}" type="slidenum">
              <a:rPr lang="en-US" smtClean="0"/>
              <a:pPr>
                <a:defRPr/>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CB1BA56-E496-41A5-BC8E-6C853C0D1FA7}" type="datetimeFigureOut">
              <a:rPr lang="en-US"/>
              <a:pPr>
                <a:defRPr/>
              </a:pPr>
              <a:t>8/21/2012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D965EE3-13A9-4BC6-8E2E-21E7FC30CC3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D0E5B17-4982-4A7B-9A8E-AD89A4885D0F}" type="datetimeFigureOut">
              <a:rPr lang="en-US"/>
              <a:pPr>
                <a:defRPr/>
              </a:pPr>
              <a:t>8/21/2012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082D6A-9920-42AB-BF78-5B73F80E482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F290B1-2DE5-4EB2-B6E6-2BACFDF46046}" type="datetimeFigureOut">
              <a:rPr lang="en-US"/>
              <a:pPr>
                <a:defRPr/>
              </a:pPr>
              <a:t>8/21/2012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737D68E-EF82-4D5A-9C34-435E3FAD14B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B59ACB3-42CC-4D24-8988-8BD00051BC12}" type="datetimeFigureOut">
              <a:rPr lang="en-US"/>
              <a:pPr>
                <a:defRPr/>
              </a:pPr>
              <a:t>8/21/2012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68D7653-3241-4C4E-9469-43F040AC60B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F771D4B-C341-443F-9141-5D9A63936092}" type="datetimeFigureOut">
              <a:rPr lang="en-US"/>
              <a:pPr>
                <a:defRPr/>
              </a:pPr>
              <a:t>8/21/2012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900C261-AE15-452B-ADF8-A78A5DF2E36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D9E95FA-D804-4BAC-AD57-1A8D32F1320D}" type="datetimeFigureOut">
              <a:rPr lang="en-US"/>
              <a:pPr>
                <a:defRPr/>
              </a:pPr>
              <a:t>8/21/2012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70E9F09-1A44-4C5D-A6CB-45330FC82A1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FDD9F03-29D8-4184-B42C-CC245086660E}" type="datetimeFigureOut">
              <a:rPr lang="en-US"/>
              <a:pPr>
                <a:defRPr/>
              </a:pPr>
              <a:t>8/21/2012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11FE2D-B84F-42DB-87C8-4B6FE62A30D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A7FED2D-A7F6-405D-A116-B466754A2CA4}" type="datetimeFigureOut">
              <a:rPr lang="en-US"/>
              <a:pPr>
                <a:defRPr/>
              </a:pPr>
              <a:t>8/21/2012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055EBCF0-008D-40DB-93EF-2DC8B97A041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F307BFB-7CDC-495A-AB35-9F7A2A17911C}" type="datetimeFigureOut">
              <a:rPr lang="en-US"/>
              <a:pPr>
                <a:defRPr/>
              </a:pPr>
              <a:t>8/21/2012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DB2D5F1-9528-45A1-9015-48110A596E3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628596B-9D23-41F5-BC2B-8DD917EE5C00}" type="datetimeFigureOut">
              <a:rPr lang="en-US"/>
              <a:pPr>
                <a:defRPr/>
              </a:pPr>
              <a:t>8/21/2012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8DCD9EC-02BD-4640-9F69-A532B0A2CF4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DB00BD2-6D09-4FF3-B720-A1BC05D63319}" type="datetimeFigureOut">
              <a:rPr lang="en-US"/>
              <a:pPr>
                <a:defRPr/>
              </a:pPr>
              <a:t>8/21/2012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C3FE3F5-6611-4068-B8F0-BBBB91986EF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E62E57A2-037F-4B5F-8D12-D8CE2E4C1CC7}" type="datetimeFigureOut">
              <a:rPr lang="en-US"/>
              <a:pPr>
                <a:defRPr/>
              </a:pPr>
              <a:t>8/21/2012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520B40A1-81BC-4114-830D-0052C9408C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685800" y="2133600"/>
            <a:ext cx="7772400" cy="838200"/>
          </a:xfrm>
        </p:spPr>
        <p:txBody>
          <a:bodyPr/>
          <a:lstStyle/>
          <a:p>
            <a:pPr eaLnBrk="1" hangingPunct="1"/>
            <a:r>
              <a:rPr lang="en-US" sz="3600" b="1" dirty="0" smtClean="0"/>
              <a:t>Moving Towards Real Engine Cycle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65088"/>
            <a:ext cx="8229600" cy="868362"/>
          </a:xfrm>
        </p:spPr>
        <p:txBody>
          <a:bodyPr/>
          <a:lstStyle/>
          <a:p>
            <a:pPr eaLnBrk="1" hangingPunct="1"/>
            <a:r>
              <a:rPr lang="en-US" sz="3400" b="1" i="1" smtClean="0"/>
              <a:t>Further Closer to Real Cycle</a:t>
            </a:r>
          </a:p>
        </p:txBody>
      </p:sp>
      <p:sp>
        <p:nvSpPr>
          <p:cNvPr id="4" name="Rectangle 3"/>
          <p:cNvSpPr/>
          <p:nvPr/>
        </p:nvSpPr>
        <p:spPr>
          <a:xfrm>
            <a:off x="457200" y="838200"/>
            <a:ext cx="8686800" cy="2124075"/>
          </a:xfrm>
          <a:prstGeom prst="rect">
            <a:avLst/>
          </a:prstGeom>
        </p:spPr>
        <p:txBody>
          <a:bodyPr>
            <a:spAutoFit/>
          </a:bodyPr>
          <a:lstStyle/>
          <a:p>
            <a:pPr>
              <a:lnSpc>
                <a:spcPct val="150000"/>
              </a:lnSpc>
              <a:defRPr/>
            </a:pPr>
            <a:r>
              <a:rPr lang="en-US" sz="2200" b="1" dirty="0">
                <a:solidFill>
                  <a:schemeClr val="tx2">
                    <a:lumMod val="75000"/>
                  </a:schemeClr>
                </a:solidFill>
                <a:latin typeface="+mn-lt"/>
              </a:rPr>
              <a:t>Fuel Air Cycle differs from the idealized air standard cycle by</a:t>
            </a:r>
          </a:p>
          <a:p>
            <a:pPr>
              <a:lnSpc>
                <a:spcPct val="150000"/>
              </a:lnSpc>
              <a:buFont typeface="Wingdings" pitchFamily="2" charset="2"/>
              <a:buChar char="ü"/>
              <a:defRPr/>
            </a:pPr>
            <a:r>
              <a:rPr lang="en-US" sz="2200" i="1" dirty="0">
                <a:solidFill>
                  <a:schemeClr val="tx2">
                    <a:lumMod val="75000"/>
                  </a:schemeClr>
                </a:solidFill>
                <a:latin typeface="+mn-lt"/>
              </a:rPr>
              <a:t> Including variable specific heats</a:t>
            </a:r>
          </a:p>
          <a:p>
            <a:pPr>
              <a:lnSpc>
                <a:spcPct val="150000"/>
              </a:lnSpc>
              <a:buFont typeface="Wingdings" pitchFamily="2" charset="2"/>
              <a:buChar char="ü"/>
              <a:defRPr/>
            </a:pPr>
            <a:r>
              <a:rPr lang="en-US" sz="2200" i="1" dirty="0">
                <a:solidFill>
                  <a:schemeClr val="tx2">
                    <a:lumMod val="75000"/>
                  </a:schemeClr>
                </a:solidFill>
                <a:latin typeface="+mn-lt"/>
              </a:rPr>
              <a:t> Considering the composition of the fuel air mixture and exhaust products</a:t>
            </a:r>
          </a:p>
          <a:p>
            <a:pPr>
              <a:lnSpc>
                <a:spcPct val="150000"/>
              </a:lnSpc>
              <a:buFont typeface="Wingdings" pitchFamily="2" charset="2"/>
              <a:buChar char="ü"/>
              <a:defRPr/>
            </a:pPr>
            <a:r>
              <a:rPr lang="en-US" sz="2200" i="1" dirty="0">
                <a:solidFill>
                  <a:schemeClr val="tx2">
                    <a:lumMod val="75000"/>
                  </a:schemeClr>
                </a:solidFill>
                <a:latin typeface="+mn-lt"/>
              </a:rPr>
              <a:t> Considering dissociation gases at high temperature.</a:t>
            </a:r>
          </a:p>
        </p:txBody>
      </p:sp>
      <p:sp>
        <p:nvSpPr>
          <p:cNvPr id="6" name="Rectangle 5"/>
          <p:cNvSpPr/>
          <p:nvPr/>
        </p:nvSpPr>
        <p:spPr>
          <a:xfrm>
            <a:off x="533400" y="3429000"/>
            <a:ext cx="8001000" cy="1938338"/>
          </a:xfrm>
          <a:prstGeom prst="rect">
            <a:avLst/>
          </a:prstGeom>
        </p:spPr>
        <p:txBody>
          <a:bodyPr>
            <a:spAutoFit/>
          </a:bodyPr>
          <a:lstStyle/>
          <a:p>
            <a:pPr>
              <a:lnSpc>
                <a:spcPct val="150000"/>
              </a:lnSpc>
              <a:defRPr/>
            </a:pPr>
            <a:r>
              <a:rPr lang="en-US" sz="2000" dirty="0">
                <a:solidFill>
                  <a:schemeClr val="bg2">
                    <a:lumMod val="25000"/>
                  </a:schemeClr>
                </a:solidFill>
                <a:latin typeface="+mn-lt"/>
              </a:rPr>
              <a:t>The basic advantage of the fuel-air cycle analysis is that while the air cycle studies the effect of CR only on other parameters, with fuel-air cycle we can also study the effect of CR, F/A, inlet pressure and temperature, variable specific heat and other factors on engine performance.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65088"/>
            <a:ext cx="8229600" cy="468312"/>
          </a:xfrm>
        </p:spPr>
        <p:txBody>
          <a:bodyPr/>
          <a:lstStyle/>
          <a:p>
            <a:pPr eaLnBrk="1" hangingPunct="1"/>
            <a:r>
              <a:rPr lang="en-US" sz="3400" b="1" i="1" smtClean="0"/>
              <a:t>Further Closer to Real Cycle</a:t>
            </a:r>
          </a:p>
        </p:txBody>
      </p:sp>
      <p:sp>
        <p:nvSpPr>
          <p:cNvPr id="7" name="Rectangle 6"/>
          <p:cNvSpPr/>
          <p:nvPr/>
        </p:nvSpPr>
        <p:spPr>
          <a:xfrm>
            <a:off x="228600" y="609600"/>
            <a:ext cx="8839200" cy="1062038"/>
          </a:xfrm>
          <a:prstGeom prst="rect">
            <a:avLst/>
          </a:prstGeom>
        </p:spPr>
        <p:txBody>
          <a:bodyPr>
            <a:spAutoFit/>
          </a:bodyPr>
          <a:lstStyle/>
          <a:p>
            <a:pPr>
              <a:lnSpc>
                <a:spcPct val="150000"/>
              </a:lnSpc>
              <a:buFont typeface="Arial" pitchFamily="34" charset="0"/>
              <a:buChar char="•"/>
              <a:defRPr/>
            </a:pPr>
            <a:r>
              <a:rPr lang="en-US" sz="2100" dirty="0">
                <a:solidFill>
                  <a:schemeClr val="tx2">
                    <a:lumMod val="75000"/>
                  </a:schemeClr>
                </a:solidFill>
                <a:latin typeface="+mn-lt"/>
              </a:rPr>
              <a:t> All gases, except </a:t>
            </a:r>
            <a:r>
              <a:rPr lang="en-US" sz="2100" dirty="0" err="1">
                <a:solidFill>
                  <a:schemeClr val="tx2">
                    <a:lumMod val="75000"/>
                  </a:schemeClr>
                </a:solidFill>
                <a:latin typeface="+mn-lt"/>
              </a:rPr>
              <a:t>monoatomic</a:t>
            </a:r>
            <a:r>
              <a:rPr lang="en-US" sz="2100" dirty="0">
                <a:solidFill>
                  <a:schemeClr val="tx2">
                    <a:lumMod val="75000"/>
                  </a:schemeClr>
                </a:solidFill>
                <a:latin typeface="+mn-lt"/>
              </a:rPr>
              <a:t> gases, show an increase in specific heat capacities</a:t>
            </a:r>
            <a:endParaRPr lang="en-US" sz="2100" i="1" dirty="0">
              <a:solidFill>
                <a:schemeClr val="tx2">
                  <a:lumMod val="75000"/>
                </a:schemeClr>
              </a:solidFill>
              <a:latin typeface="+mn-lt"/>
            </a:endParaRPr>
          </a:p>
        </p:txBody>
      </p:sp>
      <p:sp>
        <p:nvSpPr>
          <p:cNvPr id="8" name="Rectangle 7"/>
          <p:cNvSpPr/>
          <p:nvPr/>
        </p:nvSpPr>
        <p:spPr>
          <a:xfrm>
            <a:off x="304800" y="1524000"/>
            <a:ext cx="8839200" cy="547688"/>
          </a:xfrm>
          <a:prstGeom prst="rect">
            <a:avLst/>
          </a:prstGeom>
        </p:spPr>
        <p:txBody>
          <a:bodyPr>
            <a:spAutoFit/>
          </a:bodyPr>
          <a:lstStyle/>
          <a:p>
            <a:pPr>
              <a:lnSpc>
                <a:spcPct val="150000"/>
              </a:lnSpc>
              <a:buFont typeface="Arial" pitchFamily="34" charset="0"/>
              <a:buChar char="•"/>
              <a:defRPr/>
            </a:pPr>
            <a:r>
              <a:rPr lang="en-US" sz="2100" dirty="0">
                <a:solidFill>
                  <a:schemeClr val="tx2">
                    <a:lumMod val="75000"/>
                  </a:schemeClr>
                </a:solidFill>
                <a:latin typeface="+mn-lt"/>
              </a:rPr>
              <a:t> The variation of specific heat capacity does not follow any law</a:t>
            </a:r>
            <a:endParaRPr lang="en-US" sz="2100" i="1" dirty="0">
              <a:solidFill>
                <a:schemeClr val="tx2">
                  <a:lumMod val="75000"/>
                </a:schemeClr>
              </a:solidFill>
              <a:latin typeface="+mn-lt"/>
            </a:endParaRPr>
          </a:p>
        </p:txBody>
      </p:sp>
      <p:pic>
        <p:nvPicPr>
          <p:cNvPr id="24581" name="Picture 2"/>
          <p:cNvPicPr>
            <a:picLocks noChangeAspect="1" noChangeArrowheads="1"/>
          </p:cNvPicPr>
          <p:nvPr/>
        </p:nvPicPr>
        <p:blipFill>
          <a:blip r:embed="rId2" cstate="print"/>
          <a:srcRect l="34444" t="46512" r="36111" b="18140"/>
          <a:stretch>
            <a:fillRect/>
          </a:stretch>
        </p:blipFill>
        <p:spPr bwMode="auto">
          <a:xfrm>
            <a:off x="1676400" y="2193925"/>
            <a:ext cx="5867400" cy="4206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animEffect transition="in" filter="dissolve">
                                      <p:cBhvr>
                                        <p:cTn id="7"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28600"/>
            <a:ext cx="8229600" cy="468313"/>
          </a:xfrm>
        </p:spPr>
        <p:txBody>
          <a:bodyPr/>
          <a:lstStyle/>
          <a:p>
            <a:pPr eaLnBrk="1" hangingPunct="1"/>
            <a:r>
              <a:rPr lang="en-US" sz="3400" b="1" i="1" smtClean="0"/>
              <a:t>Further Closer to Real Cycle</a:t>
            </a:r>
          </a:p>
        </p:txBody>
      </p:sp>
      <p:sp>
        <p:nvSpPr>
          <p:cNvPr id="6" name="Rectangle 5"/>
          <p:cNvSpPr/>
          <p:nvPr/>
        </p:nvSpPr>
        <p:spPr>
          <a:xfrm>
            <a:off x="457200" y="838200"/>
            <a:ext cx="8686800" cy="1616075"/>
          </a:xfrm>
          <a:prstGeom prst="rect">
            <a:avLst/>
          </a:prstGeom>
        </p:spPr>
        <p:txBody>
          <a:bodyPr>
            <a:spAutoFit/>
          </a:bodyPr>
          <a:lstStyle/>
          <a:p>
            <a:pPr>
              <a:lnSpc>
                <a:spcPct val="150000"/>
              </a:lnSpc>
              <a:defRPr/>
            </a:pPr>
            <a:r>
              <a:rPr lang="en-US" sz="2200" dirty="0">
                <a:solidFill>
                  <a:schemeClr val="tx2">
                    <a:lumMod val="75000"/>
                  </a:schemeClr>
                </a:solidFill>
                <a:latin typeface="+mn-lt"/>
              </a:rPr>
              <a:t>If the variation of specific heats is considered during the compression stroke, the values of temperature and pressure at the end of compression would be lower than that with fixed values</a:t>
            </a:r>
            <a:endParaRPr lang="en-US" sz="2200" i="1" dirty="0">
              <a:solidFill>
                <a:schemeClr val="tx2">
                  <a:lumMod val="75000"/>
                </a:schemeClr>
              </a:solidFill>
              <a:latin typeface="+mn-lt"/>
            </a:endParaRPr>
          </a:p>
        </p:txBody>
      </p:sp>
      <p:sp>
        <p:nvSpPr>
          <p:cNvPr id="7" name="Rectangle 6"/>
          <p:cNvSpPr/>
          <p:nvPr/>
        </p:nvSpPr>
        <p:spPr>
          <a:xfrm>
            <a:off x="457200" y="2438400"/>
            <a:ext cx="8686800" cy="547688"/>
          </a:xfrm>
          <a:prstGeom prst="rect">
            <a:avLst/>
          </a:prstGeom>
        </p:spPr>
        <p:txBody>
          <a:bodyPr>
            <a:spAutoFit/>
          </a:bodyPr>
          <a:lstStyle/>
          <a:p>
            <a:pPr>
              <a:lnSpc>
                <a:spcPct val="150000"/>
              </a:lnSpc>
              <a:defRPr/>
            </a:pPr>
            <a:r>
              <a:rPr lang="en-US" sz="2200" dirty="0">
                <a:solidFill>
                  <a:schemeClr val="tx2">
                    <a:lumMod val="75000"/>
                  </a:schemeClr>
                </a:solidFill>
                <a:latin typeface="+mn-lt"/>
              </a:rPr>
              <a:t>End of compression: 2’ instead of 2</a:t>
            </a:r>
            <a:endParaRPr lang="en-US" sz="2200" i="1" dirty="0">
              <a:solidFill>
                <a:schemeClr val="tx2">
                  <a:lumMod val="75000"/>
                </a:schemeClr>
              </a:solidFill>
              <a:latin typeface="+mn-lt"/>
            </a:endParaRPr>
          </a:p>
        </p:txBody>
      </p:sp>
      <p:sp>
        <p:nvSpPr>
          <p:cNvPr id="8" name="Rectangle 7"/>
          <p:cNvSpPr/>
          <p:nvPr/>
        </p:nvSpPr>
        <p:spPr>
          <a:xfrm>
            <a:off x="457200" y="3124200"/>
            <a:ext cx="8686800" cy="1108075"/>
          </a:xfrm>
          <a:prstGeom prst="rect">
            <a:avLst/>
          </a:prstGeom>
        </p:spPr>
        <p:txBody>
          <a:bodyPr>
            <a:spAutoFit/>
          </a:bodyPr>
          <a:lstStyle/>
          <a:p>
            <a:pPr>
              <a:lnSpc>
                <a:spcPct val="150000"/>
              </a:lnSpc>
              <a:defRPr/>
            </a:pPr>
            <a:r>
              <a:rPr lang="en-US" sz="2200" dirty="0">
                <a:solidFill>
                  <a:schemeClr val="tx2">
                    <a:lumMod val="75000"/>
                  </a:schemeClr>
                </a:solidFill>
                <a:latin typeface="+mn-lt"/>
              </a:rPr>
              <a:t>With variable specific heats, the temperature T2’ at the end of compression can only be obtained by step-by-step calculations.</a:t>
            </a:r>
            <a:endParaRPr lang="en-US" sz="2200" i="1" dirty="0">
              <a:solidFill>
                <a:schemeClr val="tx2">
                  <a:lumMod val="75000"/>
                </a:schemeClr>
              </a:solidFill>
              <a:latin typeface="+mn-lt"/>
            </a:endParaRPr>
          </a:p>
        </p:txBody>
      </p:sp>
      <p:sp>
        <p:nvSpPr>
          <p:cNvPr id="9" name="Rectangle 8"/>
          <p:cNvSpPr/>
          <p:nvPr/>
        </p:nvSpPr>
        <p:spPr>
          <a:xfrm>
            <a:off x="457200" y="4191000"/>
            <a:ext cx="8686800" cy="1616075"/>
          </a:xfrm>
          <a:prstGeom prst="rect">
            <a:avLst/>
          </a:prstGeom>
        </p:spPr>
        <p:txBody>
          <a:bodyPr>
            <a:spAutoFit/>
          </a:bodyPr>
          <a:lstStyle/>
          <a:p>
            <a:pPr>
              <a:lnSpc>
                <a:spcPct val="150000"/>
              </a:lnSpc>
              <a:defRPr/>
            </a:pPr>
            <a:r>
              <a:rPr lang="en-US" sz="2200" dirty="0">
                <a:solidFill>
                  <a:schemeClr val="tx2">
                    <a:lumMod val="75000"/>
                  </a:schemeClr>
                </a:solidFill>
                <a:latin typeface="+mn-lt"/>
              </a:rPr>
              <a:t>For this, the compression process is divided into a number of smaller steps and assuming constant specific heats for the smaller step. The temperature at end of each step are evaluated and finally T2’ is obtained</a:t>
            </a:r>
            <a:endParaRPr lang="en-US" sz="2200" i="1" dirty="0">
              <a:solidFill>
                <a:schemeClr val="tx2">
                  <a:lumMod val="75000"/>
                </a:schemeClr>
              </a:solidFill>
              <a:latin typeface="+mn-lt"/>
            </a:endParaRPr>
          </a:p>
        </p:txBody>
      </p:sp>
      <p:sp>
        <p:nvSpPr>
          <p:cNvPr id="10" name="Rectangle 9"/>
          <p:cNvSpPr/>
          <p:nvPr/>
        </p:nvSpPr>
        <p:spPr>
          <a:xfrm>
            <a:off x="457200" y="5749925"/>
            <a:ext cx="8686800" cy="1108075"/>
          </a:xfrm>
          <a:prstGeom prst="rect">
            <a:avLst/>
          </a:prstGeom>
        </p:spPr>
        <p:txBody>
          <a:bodyPr>
            <a:spAutoFit/>
          </a:bodyPr>
          <a:lstStyle/>
          <a:p>
            <a:pPr>
              <a:lnSpc>
                <a:spcPct val="150000"/>
              </a:lnSpc>
              <a:defRPr/>
            </a:pPr>
            <a:r>
              <a:rPr lang="en-US" sz="2200" dirty="0">
                <a:solidFill>
                  <a:schemeClr val="tx2">
                    <a:lumMod val="75000"/>
                  </a:schemeClr>
                </a:solidFill>
                <a:latin typeface="+mn-lt"/>
              </a:rPr>
              <a:t>Process 2-3 combustion with constant sp heat</a:t>
            </a:r>
          </a:p>
          <a:p>
            <a:pPr>
              <a:lnSpc>
                <a:spcPct val="150000"/>
              </a:lnSpc>
              <a:defRPr/>
            </a:pPr>
            <a:r>
              <a:rPr lang="en-US" sz="2200" i="1" dirty="0">
                <a:solidFill>
                  <a:schemeClr val="tx2">
                    <a:lumMod val="75000"/>
                  </a:schemeClr>
                </a:solidFill>
                <a:latin typeface="+mn-lt"/>
              </a:rPr>
              <a:t>Process 2’-3’: combustion considering variable sp heat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590800"/>
            <a:ext cx="8077200" cy="3646488"/>
          </a:xfrm>
          <a:prstGeom prst="rect">
            <a:avLst/>
          </a:prstGeom>
          <a:solidFill>
            <a:schemeClr val="accent1">
              <a:lumMod val="20000"/>
              <a:lumOff val="80000"/>
            </a:schemeClr>
          </a:solidFill>
          <a:ln>
            <a:noFill/>
          </a:ln>
        </p:spPr>
        <p:txBody>
          <a:bodyPr>
            <a:spAutoFit/>
          </a:bodyPr>
          <a:lstStyle/>
          <a:p>
            <a:pPr>
              <a:lnSpc>
                <a:spcPct val="150000"/>
              </a:lnSpc>
              <a:defRPr/>
            </a:pPr>
            <a:r>
              <a:rPr lang="en-US" sz="2200" dirty="0">
                <a:solidFill>
                  <a:schemeClr val="tx2">
                    <a:lumMod val="75000"/>
                  </a:schemeClr>
                </a:solidFill>
                <a:latin typeface="+mn-lt"/>
              </a:rPr>
              <a:t>The Fuel Air Cycle analysis requires the use of tabulated or calculated thermodynamic property data for burned and unburned mixtures. These properties depend on</a:t>
            </a:r>
          </a:p>
          <a:p>
            <a:pPr>
              <a:lnSpc>
                <a:spcPct val="150000"/>
              </a:lnSpc>
              <a:buFont typeface="Wingdings" pitchFamily="2" charset="2"/>
              <a:buChar char="§"/>
              <a:defRPr/>
            </a:pPr>
            <a:r>
              <a:rPr lang="en-US" sz="2200" i="1" dirty="0">
                <a:solidFill>
                  <a:schemeClr val="tx2">
                    <a:lumMod val="75000"/>
                  </a:schemeClr>
                </a:solidFill>
                <a:latin typeface="+mn-lt"/>
              </a:rPr>
              <a:t> Fuel composition</a:t>
            </a:r>
          </a:p>
          <a:p>
            <a:pPr>
              <a:lnSpc>
                <a:spcPct val="150000"/>
              </a:lnSpc>
              <a:buFont typeface="Wingdings" pitchFamily="2" charset="2"/>
              <a:buChar char="§"/>
              <a:defRPr/>
            </a:pPr>
            <a:r>
              <a:rPr lang="en-US" sz="2200" i="1" dirty="0">
                <a:solidFill>
                  <a:schemeClr val="tx2">
                    <a:lumMod val="75000"/>
                  </a:schemeClr>
                </a:solidFill>
                <a:latin typeface="+mn-lt"/>
              </a:rPr>
              <a:t> Fuel air ratio</a:t>
            </a:r>
          </a:p>
          <a:p>
            <a:pPr>
              <a:lnSpc>
                <a:spcPct val="150000"/>
              </a:lnSpc>
              <a:buFont typeface="Wingdings" pitchFamily="2" charset="2"/>
              <a:buChar char="§"/>
              <a:defRPr/>
            </a:pPr>
            <a:r>
              <a:rPr lang="en-US" sz="2200" i="1" dirty="0">
                <a:solidFill>
                  <a:schemeClr val="tx2">
                    <a:lumMod val="75000"/>
                  </a:schemeClr>
                </a:solidFill>
                <a:latin typeface="+mn-lt"/>
              </a:rPr>
              <a:t> Water </a:t>
            </a:r>
            <a:r>
              <a:rPr lang="en-US" sz="2200" i="1" dirty="0" err="1">
                <a:solidFill>
                  <a:schemeClr val="tx2">
                    <a:lumMod val="75000"/>
                  </a:schemeClr>
                </a:solidFill>
                <a:latin typeface="+mn-lt"/>
              </a:rPr>
              <a:t>vapour</a:t>
            </a:r>
            <a:r>
              <a:rPr lang="en-US" sz="2200" i="1" dirty="0">
                <a:solidFill>
                  <a:schemeClr val="tx2">
                    <a:lumMod val="75000"/>
                  </a:schemeClr>
                </a:solidFill>
                <a:latin typeface="+mn-lt"/>
              </a:rPr>
              <a:t> content</a:t>
            </a:r>
          </a:p>
          <a:p>
            <a:pPr>
              <a:lnSpc>
                <a:spcPct val="150000"/>
              </a:lnSpc>
              <a:buFont typeface="Wingdings" pitchFamily="2" charset="2"/>
              <a:buChar char="§"/>
              <a:defRPr/>
            </a:pPr>
            <a:r>
              <a:rPr lang="en-US" sz="2200" i="1" dirty="0">
                <a:solidFill>
                  <a:schemeClr val="tx2">
                    <a:lumMod val="75000"/>
                  </a:schemeClr>
                </a:solidFill>
                <a:latin typeface="+mn-lt"/>
              </a:rPr>
              <a:t> Residual gas content</a:t>
            </a:r>
          </a:p>
        </p:txBody>
      </p:sp>
      <p:sp>
        <p:nvSpPr>
          <p:cNvPr id="26627" name="Title 1"/>
          <p:cNvSpPr>
            <a:spLocks noGrp="1"/>
          </p:cNvSpPr>
          <p:nvPr>
            <p:ph type="title"/>
          </p:nvPr>
        </p:nvSpPr>
        <p:spPr>
          <a:xfrm>
            <a:off x="457200" y="228600"/>
            <a:ext cx="8229600" cy="468313"/>
          </a:xfrm>
        </p:spPr>
        <p:txBody>
          <a:bodyPr/>
          <a:lstStyle/>
          <a:p>
            <a:pPr eaLnBrk="1" hangingPunct="1"/>
            <a:r>
              <a:rPr lang="en-US" sz="3400" b="1" i="1" smtClean="0"/>
              <a:t>Further Closer to Real Cycle</a:t>
            </a:r>
          </a:p>
        </p:txBody>
      </p:sp>
      <p:sp>
        <p:nvSpPr>
          <p:cNvPr id="6" name="Rectangle 5"/>
          <p:cNvSpPr/>
          <p:nvPr/>
        </p:nvSpPr>
        <p:spPr>
          <a:xfrm>
            <a:off x="0" y="838200"/>
            <a:ext cx="9144000" cy="1616075"/>
          </a:xfrm>
          <a:prstGeom prst="rect">
            <a:avLst/>
          </a:prstGeom>
        </p:spPr>
        <p:txBody>
          <a:bodyPr>
            <a:spAutoFit/>
          </a:bodyPr>
          <a:lstStyle/>
          <a:p>
            <a:pPr>
              <a:lnSpc>
                <a:spcPct val="150000"/>
              </a:lnSpc>
              <a:defRPr/>
            </a:pPr>
            <a:r>
              <a:rPr lang="en-US" sz="2200" dirty="0">
                <a:solidFill>
                  <a:schemeClr val="tx2">
                    <a:lumMod val="75000"/>
                  </a:schemeClr>
                </a:solidFill>
                <a:latin typeface="+mn-lt"/>
              </a:rPr>
              <a:t>During the expansion process, the temperature decreases, therefore the sp heat also decrease. Due to this the temp of at  the end of expansion stroke T4’ will be higher than T4” obtained without considering the variation</a:t>
            </a:r>
            <a:endParaRPr lang="en-US" sz="2200" i="1" dirty="0">
              <a:solidFill>
                <a:schemeClr val="tx2">
                  <a:lumMod val="75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a:stretch>
            <a:fillRect/>
          </a:stretch>
        </p:blipFill>
        <p:spPr bwMode="auto">
          <a:xfrm>
            <a:off x="2057400" y="914400"/>
            <a:ext cx="4114800" cy="5699125"/>
          </a:xfrm>
          <a:prstGeom prst="rect">
            <a:avLst/>
          </a:prstGeom>
          <a:noFill/>
          <a:ln w="9525">
            <a:noFill/>
            <a:miter lim="800000"/>
            <a:headEnd/>
            <a:tailEnd/>
          </a:ln>
        </p:spPr>
      </p:pic>
      <p:sp>
        <p:nvSpPr>
          <p:cNvPr id="27651" name="Title 1"/>
          <p:cNvSpPr>
            <a:spLocks noGrp="1"/>
          </p:cNvSpPr>
          <p:nvPr>
            <p:ph type="title"/>
          </p:nvPr>
        </p:nvSpPr>
        <p:spPr>
          <a:xfrm>
            <a:off x="457200" y="65088"/>
            <a:ext cx="8229600" cy="868362"/>
          </a:xfrm>
        </p:spPr>
        <p:txBody>
          <a:bodyPr/>
          <a:lstStyle/>
          <a:p>
            <a:pPr eaLnBrk="1" hangingPunct="1"/>
            <a:r>
              <a:rPr lang="en-US" sz="3200" b="1" i="1" smtClean="0"/>
              <a:t>Variation of Specific Heat with Temperature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l="29114" t="6261" r="7961" b="18602"/>
          <a:stretch>
            <a:fillRect/>
          </a:stretch>
        </p:blipFill>
        <p:spPr bwMode="auto">
          <a:xfrm>
            <a:off x="1143000" y="457200"/>
            <a:ext cx="6705600" cy="6005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65088"/>
            <a:ext cx="8229600" cy="868362"/>
          </a:xfrm>
        </p:spPr>
        <p:txBody>
          <a:bodyPr/>
          <a:lstStyle/>
          <a:p>
            <a:pPr eaLnBrk="1" hangingPunct="1"/>
            <a:r>
              <a:rPr lang="en-US" sz="3600" b="1" i="1" smtClean="0"/>
              <a:t>Further Closer to Real Cycle</a:t>
            </a:r>
          </a:p>
        </p:txBody>
      </p:sp>
      <p:sp>
        <p:nvSpPr>
          <p:cNvPr id="5" name="Rectangle 4"/>
          <p:cNvSpPr/>
          <p:nvPr/>
        </p:nvSpPr>
        <p:spPr>
          <a:xfrm>
            <a:off x="457200" y="838200"/>
            <a:ext cx="8458200" cy="547688"/>
          </a:xfrm>
          <a:prstGeom prst="rect">
            <a:avLst/>
          </a:prstGeom>
        </p:spPr>
        <p:txBody>
          <a:bodyPr>
            <a:spAutoFit/>
          </a:bodyPr>
          <a:lstStyle/>
          <a:p>
            <a:pPr>
              <a:lnSpc>
                <a:spcPct val="150000"/>
              </a:lnSpc>
              <a:defRPr/>
            </a:pPr>
            <a:r>
              <a:rPr lang="en-US" sz="2200" b="1" dirty="0">
                <a:solidFill>
                  <a:schemeClr val="tx2">
                    <a:lumMod val="75000"/>
                  </a:schemeClr>
                </a:solidFill>
                <a:latin typeface="+mn-lt"/>
              </a:rPr>
              <a:t>The Effect of Dissociation</a:t>
            </a:r>
          </a:p>
        </p:txBody>
      </p:sp>
      <p:pic>
        <p:nvPicPr>
          <p:cNvPr id="30724" name="Picture 2"/>
          <p:cNvPicPr>
            <a:picLocks noChangeAspect="1" noChangeArrowheads="1"/>
          </p:cNvPicPr>
          <p:nvPr/>
        </p:nvPicPr>
        <p:blipFill>
          <a:blip r:embed="rId2" cstate="print"/>
          <a:srcRect l="35556" t="41859" r="30000" b="21861"/>
          <a:stretch>
            <a:fillRect/>
          </a:stretch>
        </p:blipFill>
        <p:spPr bwMode="auto">
          <a:xfrm>
            <a:off x="914400" y="2495550"/>
            <a:ext cx="6934200" cy="4362450"/>
          </a:xfrm>
          <a:prstGeom prst="rect">
            <a:avLst/>
          </a:prstGeom>
          <a:noFill/>
          <a:ln w="9525">
            <a:noFill/>
            <a:miter lim="800000"/>
            <a:headEnd/>
            <a:tailEnd/>
          </a:ln>
        </p:spPr>
      </p:pic>
      <p:sp>
        <p:nvSpPr>
          <p:cNvPr id="30725" name="Rectangle 7"/>
          <p:cNvSpPr>
            <a:spLocks noChangeArrowheads="1"/>
          </p:cNvSpPr>
          <p:nvPr/>
        </p:nvSpPr>
        <p:spPr bwMode="auto">
          <a:xfrm>
            <a:off x="457200" y="1371600"/>
            <a:ext cx="8229600" cy="923925"/>
          </a:xfrm>
          <a:prstGeom prst="rect">
            <a:avLst/>
          </a:prstGeom>
          <a:noFill/>
          <a:ln w="9525">
            <a:noFill/>
            <a:miter lim="800000"/>
            <a:headEnd/>
            <a:tailEnd/>
          </a:ln>
        </p:spPr>
        <p:txBody>
          <a:bodyPr>
            <a:spAutoFit/>
          </a:bodyPr>
          <a:lstStyle/>
          <a:p>
            <a:pPr>
              <a:lnSpc>
                <a:spcPct val="150000"/>
              </a:lnSpc>
            </a:pPr>
            <a:r>
              <a:rPr lang="en-US"/>
              <a:t>Dissociation is defined as </a:t>
            </a:r>
            <a:r>
              <a:rPr lang="en-US" i="1"/>
              <a:t>the disintegration of burnt gases at high temperatures. </a:t>
            </a:r>
            <a:r>
              <a:rPr lang="en-US"/>
              <a:t>Disintegration increases with temperatures.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65088"/>
            <a:ext cx="8229600" cy="868362"/>
          </a:xfrm>
        </p:spPr>
        <p:txBody>
          <a:bodyPr/>
          <a:lstStyle/>
          <a:p>
            <a:pPr eaLnBrk="1" hangingPunct="1"/>
            <a:r>
              <a:rPr lang="en-US" sz="3600" b="1" i="1" smtClean="0"/>
              <a:t>Further Closer to Real Cycle</a:t>
            </a:r>
          </a:p>
        </p:txBody>
      </p:sp>
      <p:sp>
        <p:nvSpPr>
          <p:cNvPr id="6" name="Rectangle 5"/>
          <p:cNvSpPr/>
          <p:nvPr/>
        </p:nvSpPr>
        <p:spPr>
          <a:xfrm>
            <a:off x="457200" y="838200"/>
            <a:ext cx="8458200" cy="547688"/>
          </a:xfrm>
          <a:prstGeom prst="rect">
            <a:avLst/>
          </a:prstGeom>
        </p:spPr>
        <p:txBody>
          <a:bodyPr>
            <a:spAutoFit/>
          </a:bodyPr>
          <a:lstStyle/>
          <a:p>
            <a:pPr>
              <a:lnSpc>
                <a:spcPct val="150000"/>
              </a:lnSpc>
              <a:defRPr/>
            </a:pPr>
            <a:r>
              <a:rPr lang="en-US" sz="2200" b="1" dirty="0">
                <a:solidFill>
                  <a:schemeClr val="tx2">
                    <a:lumMod val="75000"/>
                  </a:schemeClr>
                </a:solidFill>
                <a:latin typeface="+mn-lt"/>
              </a:rPr>
              <a:t>The effects of dissociation</a:t>
            </a:r>
          </a:p>
        </p:txBody>
      </p:sp>
      <p:sp>
        <p:nvSpPr>
          <p:cNvPr id="31748" name="Rectangle 6"/>
          <p:cNvSpPr>
            <a:spLocks noChangeArrowheads="1"/>
          </p:cNvSpPr>
          <p:nvPr/>
        </p:nvSpPr>
        <p:spPr bwMode="auto">
          <a:xfrm>
            <a:off x="381000" y="1371600"/>
            <a:ext cx="8382000" cy="1754188"/>
          </a:xfrm>
          <a:prstGeom prst="rect">
            <a:avLst/>
          </a:prstGeom>
          <a:noFill/>
          <a:ln w="9525">
            <a:noFill/>
            <a:miter lim="800000"/>
            <a:headEnd/>
            <a:tailEnd/>
          </a:ln>
        </p:spPr>
        <p:txBody>
          <a:bodyPr>
            <a:spAutoFit/>
          </a:bodyPr>
          <a:lstStyle/>
          <a:p>
            <a:pPr>
              <a:lnSpc>
                <a:spcPct val="150000"/>
              </a:lnSpc>
            </a:pPr>
            <a:r>
              <a:rPr lang="en-US"/>
              <a:t>The general effect of dissociation can be explained as follows: as the temperature increases considerable amount of heat will be absorbed by the elements that undergoes dissociation. This heat will be liberated when these elements re-combine as the temperature falls.</a:t>
            </a:r>
          </a:p>
        </p:txBody>
      </p:sp>
      <p:pic>
        <p:nvPicPr>
          <p:cNvPr id="31749" name="Picture 3"/>
          <p:cNvPicPr>
            <a:picLocks noChangeAspect="1" noChangeArrowheads="1"/>
          </p:cNvPicPr>
          <p:nvPr/>
        </p:nvPicPr>
        <p:blipFill>
          <a:blip r:embed="rId2" cstate="print"/>
          <a:srcRect/>
          <a:stretch>
            <a:fillRect/>
          </a:stretch>
        </p:blipFill>
        <p:spPr bwMode="auto">
          <a:xfrm>
            <a:off x="1219200" y="3124200"/>
            <a:ext cx="592455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65088"/>
            <a:ext cx="8229600" cy="868362"/>
          </a:xfrm>
        </p:spPr>
        <p:txBody>
          <a:bodyPr/>
          <a:lstStyle/>
          <a:p>
            <a:pPr eaLnBrk="1" hangingPunct="1"/>
            <a:r>
              <a:rPr lang="en-US" sz="3600" b="1" i="1" smtClean="0"/>
              <a:t>Further Closer to Real Cycle</a:t>
            </a:r>
          </a:p>
        </p:txBody>
      </p:sp>
      <p:sp>
        <p:nvSpPr>
          <p:cNvPr id="32771" name="Rectangle 4"/>
          <p:cNvSpPr>
            <a:spLocks noChangeArrowheads="1"/>
          </p:cNvSpPr>
          <p:nvPr/>
        </p:nvSpPr>
        <p:spPr bwMode="auto">
          <a:xfrm>
            <a:off x="381000" y="1295400"/>
            <a:ext cx="8534400" cy="5027613"/>
          </a:xfrm>
          <a:prstGeom prst="rect">
            <a:avLst/>
          </a:prstGeom>
          <a:noFill/>
          <a:ln w="9525">
            <a:noFill/>
            <a:miter lim="800000"/>
            <a:headEnd/>
            <a:tailEnd/>
          </a:ln>
        </p:spPr>
        <p:txBody>
          <a:bodyPr>
            <a:spAutoFit/>
          </a:bodyPr>
          <a:lstStyle/>
          <a:p>
            <a:pPr>
              <a:lnSpc>
                <a:spcPct val="150000"/>
              </a:lnSpc>
            </a:pPr>
            <a:r>
              <a:rPr lang="en-US" b="1"/>
              <a:t>During the compression stroke : </a:t>
            </a:r>
            <a:r>
              <a:rPr lang="en-US"/>
              <a:t>no significant change because the temperature is still below that required for the dissociation to commence.</a:t>
            </a:r>
          </a:p>
          <a:p>
            <a:pPr>
              <a:lnSpc>
                <a:spcPct val="150000"/>
              </a:lnSpc>
            </a:pPr>
            <a:endParaRPr lang="en-US"/>
          </a:p>
          <a:p>
            <a:pPr>
              <a:lnSpc>
                <a:spcPct val="150000"/>
              </a:lnSpc>
            </a:pPr>
            <a:r>
              <a:rPr lang="en-US" b="1"/>
              <a:t>During the combustion stroke : </a:t>
            </a:r>
            <a:r>
              <a:rPr lang="en-US"/>
              <a:t>because of the high temperature rise during this process dissociation increases causing the maximum cylinder temperature and</a:t>
            </a:r>
          </a:p>
          <a:p>
            <a:pPr>
              <a:lnSpc>
                <a:spcPct val="150000"/>
              </a:lnSpc>
            </a:pPr>
            <a:r>
              <a:rPr lang="en-US"/>
              <a:t>pressure to drop. This is represented by the point 3’ instead of 3.</a:t>
            </a:r>
          </a:p>
          <a:p>
            <a:pPr>
              <a:lnSpc>
                <a:spcPct val="150000"/>
              </a:lnSpc>
            </a:pPr>
            <a:endParaRPr lang="en-US"/>
          </a:p>
          <a:p>
            <a:pPr>
              <a:lnSpc>
                <a:spcPct val="150000"/>
              </a:lnSpc>
            </a:pPr>
            <a:r>
              <a:rPr lang="en-US" b="1"/>
              <a:t>During the expansion stroke : </a:t>
            </a:r>
            <a:r>
              <a:rPr lang="en-US"/>
              <a:t>the natural adiabatic expansion process would have been represented by the line 3-4’, but due to the re-association effect it will follow the path 3-4”. This is because the re-association process liberates some of this heat hence increases the end-of-expansion temperature and pressure though still below that of ideal cycle.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ChangeArrowheads="1"/>
          </p:cNvSpPr>
          <p:nvPr/>
        </p:nvSpPr>
        <p:spPr bwMode="auto">
          <a:xfrm>
            <a:off x="457200" y="1295400"/>
            <a:ext cx="8229600" cy="1703388"/>
          </a:xfrm>
          <a:prstGeom prst="rect">
            <a:avLst/>
          </a:prstGeom>
          <a:noFill/>
          <a:ln w="9525">
            <a:noFill/>
            <a:miter lim="800000"/>
            <a:headEnd/>
            <a:tailEnd/>
          </a:ln>
        </p:spPr>
        <p:txBody>
          <a:bodyPr>
            <a:spAutoFit/>
          </a:bodyPr>
          <a:lstStyle/>
          <a:p>
            <a:pPr>
              <a:lnSpc>
                <a:spcPct val="150000"/>
              </a:lnSpc>
            </a:pPr>
            <a:r>
              <a:rPr lang="en-US" b="1"/>
              <a:t>Conclusion: </a:t>
            </a:r>
            <a:r>
              <a:rPr lang="en-US" i="1"/>
              <a:t>Thus we see that the effect of dissociation is to lower the pressure and temperature at the beginning of the expansion stroke. This causes the engine to suffer a loss in power and drop in thermal efficiency and increase in specific fuel consumption.</a:t>
            </a:r>
          </a:p>
        </p:txBody>
      </p:sp>
      <p:sp>
        <p:nvSpPr>
          <p:cNvPr id="5" name="Rectangle 4"/>
          <p:cNvSpPr>
            <a:spLocks noChangeArrowheads="1"/>
          </p:cNvSpPr>
          <p:nvPr/>
        </p:nvSpPr>
        <p:spPr bwMode="auto">
          <a:xfrm>
            <a:off x="457200" y="1295400"/>
            <a:ext cx="8229600" cy="4195763"/>
          </a:xfrm>
          <a:prstGeom prst="rect">
            <a:avLst/>
          </a:prstGeom>
          <a:noFill/>
          <a:ln w="9525">
            <a:noFill/>
            <a:miter lim="800000"/>
            <a:headEnd/>
            <a:tailEnd/>
          </a:ln>
        </p:spPr>
        <p:txBody>
          <a:bodyPr>
            <a:spAutoFit/>
          </a:bodyPr>
          <a:lstStyle/>
          <a:p>
            <a:pPr>
              <a:lnSpc>
                <a:spcPct val="150000"/>
              </a:lnSpc>
            </a:pPr>
            <a:r>
              <a:rPr lang="en-US" b="1"/>
              <a:t>Conclusion: </a:t>
            </a:r>
            <a:r>
              <a:rPr lang="en-US" i="1"/>
              <a:t>Thus we see that the effect of dissociation is to lower the pressure and temperature at the beginning of the expansion stroke. This causes the engine to suffer a loss in power and drop in thermal efficiency and increase in specific fuel consumption.</a:t>
            </a:r>
          </a:p>
          <a:p>
            <a:pPr>
              <a:lnSpc>
                <a:spcPct val="150000"/>
              </a:lnSpc>
            </a:pPr>
            <a:endParaRPr lang="en-US" i="1"/>
          </a:p>
          <a:p>
            <a:pPr>
              <a:lnSpc>
                <a:spcPct val="150000"/>
              </a:lnSpc>
            </a:pPr>
            <a:r>
              <a:rPr lang="en-US" b="1"/>
              <a:t>Remedy: </a:t>
            </a:r>
            <a:r>
              <a:rPr lang="en-US"/>
              <a:t>since the burning of nearly stoichiometric mixture will produce the maximum temperature, dissociation will be maximum at mixtures within</a:t>
            </a:r>
          </a:p>
          <a:p>
            <a:pPr>
              <a:lnSpc>
                <a:spcPct val="150000"/>
              </a:lnSpc>
            </a:pPr>
            <a:r>
              <a:rPr lang="en-US"/>
              <a:t>stoichiometric. As the mixture becomes lean or rich, the thermal energy produced due to combustion will be low and hence dissociation will be suppressed. </a:t>
            </a:r>
          </a:p>
        </p:txBody>
      </p:sp>
      <p:sp>
        <p:nvSpPr>
          <p:cNvPr id="33796" name="Title 1"/>
          <p:cNvSpPr>
            <a:spLocks noGrp="1"/>
          </p:cNvSpPr>
          <p:nvPr>
            <p:ph type="title"/>
          </p:nvPr>
        </p:nvSpPr>
        <p:spPr>
          <a:xfrm>
            <a:off x="457200" y="65088"/>
            <a:ext cx="8229600" cy="868362"/>
          </a:xfrm>
        </p:spPr>
        <p:txBody>
          <a:bodyPr/>
          <a:lstStyle/>
          <a:p>
            <a:pPr eaLnBrk="1" hangingPunct="1"/>
            <a:r>
              <a:rPr lang="en-US" sz="3600" b="1" i="1" smtClean="0"/>
              <a:t>Further Closer to Real Cycle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609600" y="990600"/>
            <a:ext cx="8305800" cy="5632450"/>
          </a:xfrm>
          <a:prstGeom prst="rect">
            <a:avLst/>
          </a:prstGeom>
          <a:noFill/>
          <a:ln w="9525">
            <a:noFill/>
            <a:miter lim="800000"/>
            <a:headEnd/>
            <a:tailEnd/>
          </a:ln>
        </p:spPr>
        <p:txBody>
          <a:bodyPr>
            <a:spAutoFit/>
          </a:bodyPr>
          <a:lstStyle/>
          <a:p>
            <a:pPr>
              <a:lnSpc>
                <a:spcPct val="150000"/>
              </a:lnSpc>
            </a:pPr>
            <a:r>
              <a:rPr lang="en-US" sz="2000">
                <a:latin typeface="Calibri" pitchFamily="34" charset="0"/>
              </a:rPr>
              <a:t>Simple air standard cycles overestimate real engine cycle efficiency by a factor of about 2.  For the real engine cycle:</a:t>
            </a:r>
          </a:p>
          <a:p>
            <a:pPr>
              <a:lnSpc>
                <a:spcPct val="150000"/>
              </a:lnSpc>
            </a:pPr>
            <a:r>
              <a:rPr lang="en-US" sz="2000">
                <a:latin typeface="Calibri" pitchFamily="34" charset="0"/>
              </a:rPr>
              <a:t>• Air is not the working fluid (fuel and residual combustion gases are also present)</a:t>
            </a:r>
          </a:p>
          <a:p>
            <a:pPr>
              <a:lnSpc>
                <a:spcPct val="150000"/>
              </a:lnSpc>
            </a:pPr>
            <a:r>
              <a:rPr lang="en-US" sz="2000">
                <a:latin typeface="Calibri" pitchFamily="34" charset="0"/>
              </a:rPr>
              <a:t>• Real gas effects are significant in real engine cycle </a:t>
            </a:r>
            <a:r>
              <a:rPr lang="en-US" sz="2000" i="1">
                <a:latin typeface="Calibri" pitchFamily="34" charset="0"/>
              </a:rPr>
              <a:t>(PV is not equal to mRT; Cv, Cp are not constants)</a:t>
            </a:r>
          </a:p>
          <a:p>
            <a:pPr>
              <a:lnSpc>
                <a:spcPct val="150000"/>
              </a:lnSpc>
            </a:pPr>
            <a:r>
              <a:rPr lang="en-US" sz="2000">
                <a:latin typeface="Calibri" pitchFamily="34" charset="0"/>
              </a:rPr>
              <a:t>• Combustion occurs over a finite duration</a:t>
            </a:r>
          </a:p>
          <a:p>
            <a:pPr>
              <a:lnSpc>
                <a:spcPct val="150000"/>
              </a:lnSpc>
            </a:pPr>
            <a:r>
              <a:rPr lang="en-US" sz="2000">
                <a:latin typeface="Calibri" pitchFamily="34" charset="0"/>
              </a:rPr>
              <a:t>• Non-isentropic compression and expansion processes (blow-by and blow-down)</a:t>
            </a:r>
          </a:p>
          <a:p>
            <a:pPr>
              <a:lnSpc>
                <a:spcPct val="150000"/>
              </a:lnSpc>
            </a:pPr>
            <a:r>
              <a:rPr lang="en-US" sz="2000">
                <a:latin typeface="Calibri" pitchFamily="34" charset="0"/>
              </a:rPr>
              <a:t>• Heat transfer to cylinder walls is significant</a:t>
            </a:r>
          </a:p>
          <a:p>
            <a:pPr>
              <a:lnSpc>
                <a:spcPct val="150000"/>
              </a:lnSpc>
            </a:pPr>
            <a:r>
              <a:rPr lang="en-US" sz="2000">
                <a:latin typeface="Calibri" pitchFamily="34" charset="0"/>
              </a:rPr>
              <a:t>• Gas exchange processes occurs in real engine</a:t>
            </a:r>
          </a:p>
          <a:p>
            <a:pPr>
              <a:lnSpc>
                <a:spcPct val="150000"/>
              </a:lnSpc>
            </a:pPr>
            <a:r>
              <a:rPr lang="en-US" sz="2000">
                <a:latin typeface="Calibri" pitchFamily="34" charset="0"/>
              </a:rPr>
              <a:t>• Mechanical friction is significant in real engines</a:t>
            </a:r>
          </a:p>
        </p:txBody>
      </p:sp>
      <p:sp>
        <p:nvSpPr>
          <p:cNvPr id="5" name="Title 1"/>
          <p:cNvSpPr>
            <a:spLocks noGrp="1"/>
          </p:cNvSpPr>
          <p:nvPr>
            <p:ph type="title"/>
          </p:nvPr>
        </p:nvSpPr>
        <p:spPr>
          <a:xfrm>
            <a:off x="457200" y="152400"/>
            <a:ext cx="8229600" cy="715963"/>
          </a:xfrm>
        </p:spPr>
        <p:txBody>
          <a:bodyPr rtlCol="0">
            <a:normAutofit/>
          </a:bodyPr>
          <a:lstStyle/>
          <a:p>
            <a:pPr algn="l" fontAlgn="auto">
              <a:spcAft>
                <a:spcPts val="0"/>
              </a:spcAft>
              <a:defRPr/>
            </a:pPr>
            <a:r>
              <a:rPr lang="en-US" sz="3200" b="1" dirty="0" smtClean="0">
                <a:latin typeface="+mn-lt"/>
              </a:rPr>
              <a:t>Air standard cycle vs. real cycle</a:t>
            </a:r>
            <a:endParaRPr lang="en-US" sz="3200" b="1"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65088"/>
            <a:ext cx="8229600" cy="868362"/>
          </a:xfrm>
        </p:spPr>
        <p:txBody>
          <a:bodyPr/>
          <a:lstStyle/>
          <a:p>
            <a:pPr eaLnBrk="1" hangingPunct="1"/>
            <a:r>
              <a:rPr lang="en-US" sz="3600" b="1" i="1" smtClean="0"/>
              <a:t>Further Closer to Real Cycle</a:t>
            </a:r>
          </a:p>
        </p:txBody>
      </p:sp>
      <p:sp>
        <p:nvSpPr>
          <p:cNvPr id="8" name="Rectangle 7"/>
          <p:cNvSpPr/>
          <p:nvPr/>
        </p:nvSpPr>
        <p:spPr>
          <a:xfrm>
            <a:off x="457200" y="838200"/>
            <a:ext cx="8458200" cy="2124075"/>
          </a:xfrm>
          <a:prstGeom prst="rect">
            <a:avLst/>
          </a:prstGeom>
        </p:spPr>
        <p:txBody>
          <a:bodyPr>
            <a:spAutoFit/>
          </a:bodyPr>
          <a:lstStyle/>
          <a:p>
            <a:pPr>
              <a:lnSpc>
                <a:spcPct val="150000"/>
              </a:lnSpc>
              <a:defRPr/>
            </a:pPr>
            <a:r>
              <a:rPr lang="en-US" sz="2200" b="1" dirty="0">
                <a:solidFill>
                  <a:schemeClr val="tx2">
                    <a:lumMod val="75000"/>
                  </a:schemeClr>
                </a:solidFill>
                <a:latin typeface="+mn-lt"/>
              </a:rPr>
              <a:t>The fuel air cycle analysis results in:</a:t>
            </a:r>
          </a:p>
          <a:p>
            <a:pPr>
              <a:lnSpc>
                <a:spcPct val="150000"/>
              </a:lnSpc>
              <a:buFont typeface="Wingdings" pitchFamily="2" charset="2"/>
              <a:buChar char="q"/>
              <a:defRPr/>
            </a:pPr>
            <a:r>
              <a:rPr lang="en-US" sz="2200" dirty="0">
                <a:solidFill>
                  <a:schemeClr val="tx2">
                    <a:lumMod val="75000"/>
                  </a:schemeClr>
                </a:solidFill>
                <a:latin typeface="+mn-lt"/>
              </a:rPr>
              <a:t> Efficiency increases with increasing compression ratio (as per air standard cycle</a:t>
            </a:r>
          </a:p>
          <a:p>
            <a:pPr>
              <a:lnSpc>
                <a:spcPct val="150000"/>
              </a:lnSpc>
              <a:buFont typeface="Wingdings" pitchFamily="2" charset="2"/>
              <a:buChar char="q"/>
              <a:defRPr/>
            </a:pPr>
            <a:r>
              <a:rPr lang="en-US" sz="2200" dirty="0">
                <a:solidFill>
                  <a:schemeClr val="tx2">
                    <a:lumMod val="75000"/>
                  </a:schemeClr>
                </a:solidFill>
                <a:latin typeface="+mn-lt"/>
              </a:rPr>
              <a:t> Leaning the mixture increases efficiency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p:cNvPicPr>
            <a:picLocks noChangeAspect="1" noChangeArrowheads="1"/>
          </p:cNvPicPr>
          <p:nvPr/>
        </p:nvPicPr>
        <p:blipFill>
          <a:blip r:embed="rId3" cstate="print"/>
          <a:srcRect l="8688" t="14502" r="3239" b="10435"/>
          <a:stretch>
            <a:fillRect/>
          </a:stretch>
        </p:blipFill>
        <p:spPr bwMode="auto">
          <a:xfrm>
            <a:off x="2209800" y="838200"/>
            <a:ext cx="5029200" cy="5715000"/>
          </a:xfrm>
          <a:prstGeom prst="rect">
            <a:avLst/>
          </a:prstGeom>
          <a:noFill/>
          <a:ln w="9525">
            <a:noFill/>
            <a:miter lim="800000"/>
            <a:headEnd/>
            <a:tailEnd/>
          </a:ln>
        </p:spPr>
      </p:pic>
      <p:sp>
        <p:nvSpPr>
          <p:cNvPr id="35843" name="Title 1"/>
          <p:cNvSpPr>
            <a:spLocks noGrp="1"/>
          </p:cNvSpPr>
          <p:nvPr>
            <p:ph type="title"/>
          </p:nvPr>
        </p:nvSpPr>
        <p:spPr>
          <a:xfrm>
            <a:off x="457200" y="65088"/>
            <a:ext cx="8229600" cy="868362"/>
          </a:xfrm>
        </p:spPr>
        <p:txBody>
          <a:bodyPr/>
          <a:lstStyle/>
          <a:p>
            <a:pPr eaLnBrk="1" hangingPunct="1"/>
            <a:r>
              <a:rPr lang="en-US" sz="3600" b="1" i="1" smtClean="0"/>
              <a:t>Results of Fuel Air Cycle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0"/>
            <a:ext cx="8229600" cy="1143000"/>
          </a:xfrm>
        </p:spPr>
        <p:txBody>
          <a:bodyPr/>
          <a:lstStyle/>
          <a:p>
            <a:r>
              <a:rPr lang="en-US" dirty="0" smtClean="0">
                <a:latin typeface="Arial Narrow" pitchFamily="34" charset="0"/>
              </a:rPr>
              <a:t>SUMMARY</a:t>
            </a:r>
            <a:endParaRPr lang="en-US" dirty="0">
              <a:latin typeface="Arial Narrow"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34400" cy="563562"/>
          </a:xfrm>
        </p:spPr>
        <p:txBody>
          <a:bodyPr/>
          <a:lstStyle/>
          <a:p>
            <a:r>
              <a:rPr lang="en-US" sz="3200" b="1" u="sng" dirty="0" smtClean="0">
                <a:latin typeface="Arial Narrow" pitchFamily="34" charset="0"/>
              </a:rPr>
              <a:t>Deviation of actual cycles from air standard cycles</a:t>
            </a:r>
            <a:endParaRPr lang="en-US" sz="3200" u="sng" dirty="0">
              <a:latin typeface="Arial Narrow" pitchFamily="34" charset="0"/>
            </a:endParaRPr>
          </a:p>
        </p:txBody>
      </p:sp>
      <p:sp>
        <p:nvSpPr>
          <p:cNvPr id="3" name="Content Placeholder 2"/>
          <p:cNvSpPr>
            <a:spLocks noGrp="1"/>
          </p:cNvSpPr>
          <p:nvPr>
            <p:ph idx="1"/>
          </p:nvPr>
        </p:nvSpPr>
        <p:spPr>
          <a:xfrm>
            <a:off x="457200" y="914400"/>
            <a:ext cx="8229600" cy="5486400"/>
          </a:xfrm>
        </p:spPr>
        <p:txBody>
          <a:bodyPr/>
          <a:lstStyle/>
          <a:p>
            <a:pPr lvl="0"/>
            <a:r>
              <a:rPr lang="en-US" sz="2800" dirty="0" smtClean="0">
                <a:latin typeface="Arial Narrow" pitchFamily="34" charset="0"/>
              </a:rPr>
              <a:t>Compression and expansion are not friction less adiabatic processes. A certain amount of friction is always present and there is considerable heat transfer between the gases and cylinder wall.</a:t>
            </a:r>
          </a:p>
          <a:p>
            <a:pPr lvl="0"/>
            <a:r>
              <a:rPr lang="en-US" sz="2800" dirty="0" smtClean="0">
                <a:latin typeface="Arial Narrow" pitchFamily="34" charset="0"/>
              </a:rPr>
              <a:t>Combustion does not occur either at constant volume or at constant pressure.</a:t>
            </a:r>
          </a:p>
          <a:p>
            <a:pPr lvl="0"/>
            <a:r>
              <a:rPr lang="en-US" sz="2800" dirty="0" smtClean="0">
                <a:latin typeface="Arial Narrow" pitchFamily="34" charset="0"/>
              </a:rPr>
              <a:t>The thermodynamics properties of the gases after combustion are different than those of the fuel-air mixture before combustion.</a:t>
            </a:r>
          </a:p>
          <a:p>
            <a:pPr lvl="0"/>
            <a:r>
              <a:rPr lang="en-US" sz="2800" dirty="0" smtClean="0">
                <a:latin typeface="Arial Narrow" pitchFamily="34" charset="0"/>
              </a:rPr>
              <a:t>The combustion may be incomplete.</a:t>
            </a:r>
          </a:p>
          <a:p>
            <a:pPr lvl="0"/>
            <a:r>
              <a:rPr lang="en-US" sz="2800" dirty="0" smtClean="0">
                <a:latin typeface="Arial Narrow" pitchFamily="34" charset="0"/>
              </a:rPr>
              <a:t>The specific heats of the working fluid are not constant but increases with temperature.</a:t>
            </a:r>
          </a:p>
          <a:p>
            <a:endParaRPr lang="en-US" sz="2800" dirty="0">
              <a:latin typeface="Arial Narrow"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3733800"/>
            <a:ext cx="8686800" cy="3124200"/>
          </a:xfrm>
        </p:spPr>
        <p:txBody>
          <a:bodyPr/>
          <a:lstStyle/>
          <a:p>
            <a:pPr marL="0" indent="0">
              <a:buNone/>
            </a:pPr>
            <a:r>
              <a:rPr lang="en-US" dirty="0" smtClean="0">
                <a:latin typeface="Arial Narrow" pitchFamily="34" charset="0"/>
              </a:rPr>
              <a:t>The cylinder pressure during exhaust process is higher than the atmosphere. As a result, more work has to be done by the piston on the gases to expel them out of the cylinder, than work done by the gases on the piston during the intake stroke. This difference in work, called pumping work, is represented by the pumping loop shown by hatched are. Note that this work is negative and represents loss of work called pumping loss.</a:t>
            </a:r>
          </a:p>
          <a:p>
            <a:pPr>
              <a:buNone/>
            </a:pPr>
            <a:endParaRPr lang="en-US" dirty="0">
              <a:latin typeface="Arial Narrow" pitchFamily="34" charset="0"/>
            </a:endParaRPr>
          </a:p>
        </p:txBody>
      </p:sp>
      <p:pic>
        <p:nvPicPr>
          <p:cNvPr id="1026" name="Picture 2" descr="D:\Bhakta Ale\BE Program\Heat engine\Air standard cycles\word files\FIGURES\IMG_3633.JPG"/>
          <p:cNvPicPr>
            <a:picLocks noGrp="1" noChangeAspect="1" noChangeArrowheads="1"/>
          </p:cNvPicPr>
          <p:nvPr>
            <p:ph sz="half" idx="2"/>
          </p:nvPr>
        </p:nvPicPr>
        <p:blipFill>
          <a:blip r:embed="rId2"/>
          <a:srcRect/>
          <a:stretch>
            <a:fillRect/>
          </a:stretch>
        </p:blipFill>
        <p:spPr bwMode="auto">
          <a:xfrm>
            <a:off x="2362200" y="122989"/>
            <a:ext cx="4191000" cy="3676316"/>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3200" b="1" u="sng" dirty="0" smtClean="0">
                <a:latin typeface="Arial Narrow" pitchFamily="34" charset="0"/>
              </a:rPr>
              <a:t>Comparing fuel-air cycle with actual cycle: </a:t>
            </a:r>
            <a:br>
              <a:rPr lang="en-US" sz="3200" b="1" u="sng" dirty="0" smtClean="0">
                <a:latin typeface="Arial Narrow" pitchFamily="34" charset="0"/>
              </a:rPr>
            </a:br>
            <a:r>
              <a:rPr lang="en-US" sz="3200" b="1" u="sng" dirty="0" smtClean="0">
                <a:latin typeface="Arial Narrow" pitchFamily="34" charset="0"/>
              </a:rPr>
              <a:t>A is actual cycle in the figure</a:t>
            </a:r>
            <a:endParaRPr lang="en-US" sz="3200" u="sng" dirty="0">
              <a:latin typeface="Arial Narrow" pitchFamily="34" charset="0"/>
            </a:endParaRPr>
          </a:p>
        </p:txBody>
      </p:sp>
      <p:pic>
        <p:nvPicPr>
          <p:cNvPr id="5" name="Content Placeholder 4" descr="1032"/>
          <p:cNvPicPr>
            <a:picLocks noGrp="1"/>
          </p:cNvPicPr>
          <p:nvPr>
            <p:ph sz="half" idx="1"/>
          </p:nvPr>
        </p:nvPicPr>
        <p:blipFill>
          <a:blip r:embed="rId2" cstate="print"/>
          <a:srcRect/>
          <a:stretch>
            <a:fillRect/>
          </a:stretch>
        </p:blipFill>
        <p:spPr bwMode="auto">
          <a:xfrm>
            <a:off x="228600" y="1905000"/>
            <a:ext cx="3886200" cy="3505200"/>
          </a:xfrm>
          <a:prstGeom prst="rect">
            <a:avLst/>
          </a:prstGeom>
          <a:noFill/>
          <a:ln w="9525">
            <a:noFill/>
            <a:miter lim="800000"/>
            <a:headEnd/>
            <a:tailEnd/>
          </a:ln>
        </p:spPr>
      </p:pic>
      <p:sp>
        <p:nvSpPr>
          <p:cNvPr id="4" name="Content Placeholder 3"/>
          <p:cNvSpPr>
            <a:spLocks noGrp="1"/>
          </p:cNvSpPr>
          <p:nvPr>
            <p:ph sz="half" idx="2"/>
          </p:nvPr>
        </p:nvSpPr>
        <p:spPr>
          <a:xfrm>
            <a:off x="3962400" y="1371600"/>
            <a:ext cx="4953000" cy="4572000"/>
          </a:xfrm>
        </p:spPr>
        <p:txBody>
          <a:bodyPr/>
          <a:lstStyle/>
          <a:p>
            <a:r>
              <a:rPr lang="en-US" sz="2400" b="1" dirty="0" err="1" smtClean="0">
                <a:latin typeface="Arial Narrow" pitchFamily="34" charset="0"/>
              </a:rPr>
              <a:t>yz</a:t>
            </a:r>
            <a:r>
              <a:rPr lang="en-US" sz="2400" dirty="0" smtClean="0">
                <a:latin typeface="Arial Narrow" pitchFamily="34" charset="0"/>
              </a:rPr>
              <a:t> is an </a:t>
            </a:r>
            <a:r>
              <a:rPr lang="en-US" sz="2400" dirty="0" err="1" smtClean="0">
                <a:latin typeface="Arial Narrow" pitchFamily="34" charset="0"/>
              </a:rPr>
              <a:t>isentrope</a:t>
            </a:r>
            <a:r>
              <a:rPr lang="en-US" sz="2400" dirty="0" smtClean="0">
                <a:latin typeface="Arial Narrow" pitchFamily="34" charset="0"/>
              </a:rPr>
              <a:t> through </a:t>
            </a:r>
            <a:r>
              <a:rPr lang="en-US" sz="2400" b="1" dirty="0" smtClean="0">
                <a:latin typeface="Arial Narrow" pitchFamily="34" charset="0"/>
              </a:rPr>
              <a:t>b</a:t>
            </a:r>
            <a:r>
              <a:rPr lang="en-US" sz="2400" dirty="0" smtClean="0">
                <a:latin typeface="Arial Narrow" pitchFamily="34" charset="0"/>
              </a:rPr>
              <a:t>. </a:t>
            </a:r>
            <a:r>
              <a:rPr lang="en-US" sz="2400" b="1" dirty="0" smtClean="0">
                <a:latin typeface="Arial Narrow" pitchFamily="34" charset="0"/>
              </a:rPr>
              <a:t>a</a:t>
            </a:r>
            <a:r>
              <a:rPr lang="en-US" sz="2400" dirty="0" smtClean="0">
                <a:latin typeface="Arial Narrow" pitchFamily="34" charset="0"/>
              </a:rPr>
              <a:t> is start of combustion &amp; </a:t>
            </a:r>
            <a:r>
              <a:rPr lang="en-US" sz="2400" b="1" dirty="0" smtClean="0">
                <a:latin typeface="Arial Narrow" pitchFamily="34" charset="0"/>
              </a:rPr>
              <a:t>b</a:t>
            </a:r>
            <a:r>
              <a:rPr lang="en-US" sz="2400" dirty="0" smtClean="0">
                <a:latin typeface="Arial Narrow" pitchFamily="34" charset="0"/>
              </a:rPr>
              <a:t> is end. At </a:t>
            </a:r>
            <a:r>
              <a:rPr lang="en-US" sz="2400" b="1" dirty="0" smtClean="0">
                <a:latin typeface="Arial Narrow" pitchFamily="34" charset="0"/>
              </a:rPr>
              <a:t>c</a:t>
            </a:r>
            <a:r>
              <a:rPr lang="en-US" sz="2400" dirty="0" smtClean="0">
                <a:latin typeface="Arial Narrow" pitchFamily="34" charset="0"/>
              </a:rPr>
              <a:t> we have  EVO. Point x is to both F-A and actual cycle.   Main causes of difference between fuel-air and actual cycle are:</a:t>
            </a:r>
          </a:p>
          <a:p>
            <a:pPr lvl="0"/>
            <a:r>
              <a:rPr lang="en-US" sz="2400" dirty="0" smtClean="0">
                <a:latin typeface="Arial Narrow" pitchFamily="34" charset="0"/>
              </a:rPr>
              <a:t>leakage, </a:t>
            </a:r>
          </a:p>
          <a:p>
            <a:pPr lvl="0"/>
            <a:r>
              <a:rPr lang="en-US" sz="2400" dirty="0" smtClean="0">
                <a:latin typeface="Arial Narrow" pitchFamily="34" charset="0"/>
              </a:rPr>
              <a:t>incomplete mixing of fuel and air,</a:t>
            </a:r>
          </a:p>
          <a:p>
            <a:pPr lvl="0"/>
            <a:r>
              <a:rPr lang="en-US" sz="2400" dirty="0" smtClean="0">
                <a:latin typeface="Arial Narrow" pitchFamily="34" charset="0"/>
              </a:rPr>
              <a:t>progressive burning, </a:t>
            </a:r>
          </a:p>
          <a:p>
            <a:pPr lvl="0"/>
            <a:r>
              <a:rPr lang="en-US" sz="2400" dirty="0" smtClean="0">
                <a:latin typeface="Arial Narrow" pitchFamily="34" charset="0"/>
              </a:rPr>
              <a:t>time loss, </a:t>
            </a:r>
          </a:p>
          <a:p>
            <a:pPr lvl="0"/>
            <a:r>
              <a:rPr lang="en-US" sz="2400" dirty="0" smtClean="0">
                <a:latin typeface="Arial Narrow" pitchFamily="34" charset="0"/>
              </a:rPr>
              <a:t>heat loss, </a:t>
            </a:r>
          </a:p>
          <a:p>
            <a:pPr lvl="0"/>
            <a:r>
              <a:rPr lang="en-US" sz="2400" dirty="0" smtClean="0">
                <a:latin typeface="Arial Narrow" pitchFamily="34" charset="0"/>
              </a:rPr>
              <a:t>exhaust loss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3562"/>
          </a:xfrm>
        </p:spPr>
        <p:txBody>
          <a:bodyPr/>
          <a:lstStyle/>
          <a:p>
            <a:r>
              <a:rPr lang="en-US" sz="3600" b="1" u="sng" dirty="0" smtClean="0">
                <a:latin typeface="Arial Narrow" pitchFamily="34" charset="0"/>
              </a:rPr>
              <a:t>POWER DEVELOPED BY ICE</a:t>
            </a:r>
            <a:endParaRPr lang="en-US" sz="3600" b="1" u="sng" dirty="0">
              <a:latin typeface="Arial Narrow" pitchFamily="34" charset="0"/>
            </a:endParaRPr>
          </a:p>
        </p:txBody>
      </p:sp>
      <p:pic>
        <p:nvPicPr>
          <p:cNvPr id="2050" name="Picture 2" descr="D:\Bhakta Ale\BE Program\Heat engine\Air standard cycles\word files\FIGURES\IMG_3634.JPG"/>
          <p:cNvPicPr>
            <a:picLocks noChangeAspect="1" noChangeArrowheads="1"/>
          </p:cNvPicPr>
          <p:nvPr/>
        </p:nvPicPr>
        <p:blipFill>
          <a:blip r:embed="rId2"/>
          <a:srcRect/>
          <a:stretch>
            <a:fillRect/>
          </a:stretch>
        </p:blipFill>
        <p:spPr bwMode="auto">
          <a:xfrm>
            <a:off x="1676400" y="990600"/>
            <a:ext cx="6189345" cy="5584371"/>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3200" b="1" u="sng" dirty="0" smtClean="0">
                <a:latin typeface="Arial Narrow" pitchFamily="34" charset="0"/>
              </a:rPr>
              <a:t>POWER LOSSES IN TYPICAL 4 STROKE ENGINE</a:t>
            </a:r>
            <a:endParaRPr lang="en-US" sz="3200" b="1" u="sng" dirty="0">
              <a:latin typeface="Arial Narrow" pitchFamily="34" charset="0"/>
            </a:endParaRPr>
          </a:p>
        </p:txBody>
      </p:sp>
      <p:pic>
        <p:nvPicPr>
          <p:cNvPr id="3075" name="Picture 3"/>
          <p:cNvPicPr>
            <a:picLocks noGrp="1" noChangeAspect="1" noChangeArrowheads="1"/>
          </p:cNvPicPr>
          <p:nvPr>
            <p:ph sz="half" idx="1"/>
          </p:nvPr>
        </p:nvPicPr>
        <p:blipFill>
          <a:blip r:embed="rId2"/>
          <a:srcRect/>
          <a:stretch>
            <a:fillRect/>
          </a:stretch>
        </p:blipFill>
        <p:spPr bwMode="auto">
          <a:xfrm>
            <a:off x="381000" y="762000"/>
            <a:ext cx="4038600" cy="2849049"/>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3124200" y="2743200"/>
            <a:ext cx="5724525" cy="3857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229600" cy="639762"/>
          </a:xfrm>
        </p:spPr>
        <p:txBody>
          <a:bodyPr/>
          <a:lstStyle/>
          <a:p>
            <a:r>
              <a:rPr lang="en-US" sz="3600" b="1" u="sng" dirty="0" smtClean="0"/>
              <a:t>Examples</a:t>
            </a:r>
            <a:endParaRPr lang="en-US" sz="3600" b="1" u="sng" dirty="0"/>
          </a:p>
        </p:txBody>
      </p:sp>
      <p:sp>
        <p:nvSpPr>
          <p:cNvPr id="3" name="Content Placeholder 2"/>
          <p:cNvSpPr>
            <a:spLocks noGrp="1"/>
          </p:cNvSpPr>
          <p:nvPr>
            <p:ph idx="1"/>
          </p:nvPr>
        </p:nvSpPr>
        <p:spPr>
          <a:xfrm>
            <a:off x="457200" y="1295400"/>
            <a:ext cx="8229600" cy="4830763"/>
          </a:xfrm>
        </p:spPr>
        <p:txBody>
          <a:bodyPr/>
          <a:lstStyle/>
          <a:p>
            <a:pPr marL="514350" indent="-514350">
              <a:buFont typeface="+mj-lt"/>
              <a:buAutoNum type="arabicPeriod"/>
            </a:pPr>
            <a:r>
              <a:rPr lang="en-US" sz="2400" dirty="0" smtClean="0"/>
              <a:t>A three liter spark-ignition V-6 engine operates on a 4-stroke cycle at 3000 rpm. The compression ratio is 9 and the engine is square. Determine:</a:t>
            </a:r>
          </a:p>
          <a:p>
            <a:pPr marL="971550" lvl="1" indent="-431800">
              <a:buFont typeface="+mj-lt"/>
              <a:buAutoNum type="alphaLcParenR"/>
            </a:pPr>
            <a:r>
              <a:rPr lang="en-US" sz="2000" dirty="0" smtClean="0"/>
              <a:t>The cylinder bore and the stroke length 	[8.6 cm]</a:t>
            </a:r>
          </a:p>
          <a:p>
            <a:pPr marL="971550" lvl="1" indent="-431800">
              <a:buFont typeface="+mj-lt"/>
              <a:buAutoNum type="alphaLcParenR"/>
            </a:pPr>
            <a:r>
              <a:rPr lang="en-US" sz="2000" dirty="0" smtClean="0"/>
              <a:t>The average piston speed 			[8.6 m/s]</a:t>
            </a:r>
          </a:p>
          <a:p>
            <a:pPr marL="971550" lvl="1" indent="-431800">
              <a:buFont typeface="+mj-lt"/>
              <a:buAutoNum type="alphaLcParenR"/>
            </a:pPr>
            <a:r>
              <a:rPr lang="en-US" sz="2000" dirty="0" smtClean="0"/>
              <a:t>The clearance volume of one cylinder	[62.5 cm</a:t>
            </a:r>
            <a:r>
              <a:rPr lang="en-US" sz="2000" baseline="30000" dirty="0" smtClean="0"/>
              <a:t>3</a:t>
            </a:r>
            <a:r>
              <a:rPr lang="en-US" sz="2000" dirty="0" smtClean="0"/>
              <a:t>]</a:t>
            </a:r>
            <a:endParaRPr lang="en-US" sz="2400" dirty="0" smtClean="0"/>
          </a:p>
          <a:p>
            <a:pPr marL="514350" indent="-514350">
              <a:buFont typeface="+mj-lt"/>
              <a:buAutoNum type="arabicPeriod"/>
            </a:pPr>
            <a:r>
              <a:rPr lang="en-US" sz="2400" dirty="0" smtClean="0"/>
              <a:t>A 2-stroke cycle ICE has a </a:t>
            </a:r>
            <a:r>
              <a:rPr lang="en-US" sz="2400" dirty="0" err="1" smtClean="0"/>
              <a:t>mep</a:t>
            </a:r>
            <a:r>
              <a:rPr lang="en-US" sz="2400" dirty="0" smtClean="0"/>
              <a:t> of 6 bar. The speed of the engine is 1000 rpm. If the diameter of piston and stroke are 110mm and 140mm respectively, find the indicated power developed.</a:t>
            </a:r>
          </a:p>
          <a:p>
            <a:pPr marL="914400" lvl="1" indent="-374650">
              <a:buNone/>
            </a:pPr>
            <a:r>
              <a:rPr lang="en-US" sz="2000" dirty="0" smtClean="0"/>
              <a:t>Indicated power developed, IP = [n*</a:t>
            </a:r>
            <a:r>
              <a:rPr lang="en-US" sz="2000" dirty="0" err="1" smtClean="0"/>
              <a:t>mep</a:t>
            </a:r>
            <a:r>
              <a:rPr lang="en-US" sz="2000" dirty="0" smtClean="0"/>
              <a:t>[bar]*L[m]*A[m2]*N[rpm]*k*10]/6, kW</a:t>
            </a:r>
          </a:p>
          <a:p>
            <a:pPr marL="914400" lvl="1" indent="-374650">
              <a:buNone/>
            </a:pPr>
            <a:r>
              <a:rPr lang="en-US" sz="2000" dirty="0" smtClean="0"/>
              <a:t>= [1*6*0.14*0.24*</a:t>
            </a:r>
            <a:r>
              <a:rPr lang="el-GR" sz="2000" dirty="0" smtClean="0">
                <a:latin typeface="Arial Narrow"/>
              </a:rPr>
              <a:t>π</a:t>
            </a:r>
            <a:r>
              <a:rPr lang="en-US" sz="2000" dirty="0" smtClean="0">
                <a:latin typeface="Arial Narrow"/>
              </a:rPr>
              <a:t>*(0.11)</a:t>
            </a:r>
            <a:r>
              <a:rPr lang="en-US" sz="2000" baseline="30000" dirty="0" smtClean="0">
                <a:latin typeface="Arial Narrow"/>
              </a:rPr>
              <a:t>2</a:t>
            </a:r>
            <a:r>
              <a:rPr lang="en-US" sz="2000" dirty="0" smtClean="0">
                <a:latin typeface="Arial Narrow"/>
              </a:rPr>
              <a:t>*1000*1*10]/6 = 13.3 kW</a:t>
            </a:r>
          </a:p>
          <a:p>
            <a:pPr marL="914400" lvl="1" indent="-374650">
              <a:buNone/>
            </a:pPr>
            <a:r>
              <a:rPr lang="en-US" sz="2000" dirty="0" smtClean="0">
                <a:latin typeface="Arial Narrow"/>
              </a:rPr>
              <a:t>Note: k = 1 for 2-stroke &amp; k = ½ for 4-stroke engine.</a:t>
            </a:r>
            <a:endParaRPr lang="en-US" sz="2000" dirty="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95250" y="1524000"/>
            <a:ext cx="9017000" cy="4776788"/>
          </a:xfrm>
          <a:prstGeom prst="rect">
            <a:avLst/>
          </a:prstGeom>
          <a:noFill/>
          <a:ln w="9525">
            <a:noFill/>
            <a:miter lim="800000"/>
            <a:headEnd/>
            <a:tailEnd/>
          </a:ln>
        </p:spPr>
      </p:pic>
      <p:sp>
        <p:nvSpPr>
          <p:cNvPr id="4" name="Title 1"/>
          <p:cNvSpPr>
            <a:spLocks noGrp="1"/>
          </p:cNvSpPr>
          <p:nvPr>
            <p:ph type="title"/>
          </p:nvPr>
        </p:nvSpPr>
        <p:spPr>
          <a:xfrm>
            <a:off x="457200" y="152400"/>
            <a:ext cx="8229600" cy="715963"/>
          </a:xfrm>
        </p:spPr>
        <p:txBody>
          <a:bodyPr rtlCol="0">
            <a:normAutofit/>
          </a:bodyPr>
          <a:lstStyle/>
          <a:p>
            <a:pPr algn="l" fontAlgn="auto">
              <a:spcAft>
                <a:spcPts val="0"/>
              </a:spcAft>
              <a:defRPr/>
            </a:pPr>
            <a:r>
              <a:rPr lang="en-US" sz="3200" b="1" i="1" dirty="0" smtClean="0">
                <a:latin typeface="+mn-lt"/>
              </a:rPr>
              <a:t>Air standard cycle vs. real cycle</a:t>
            </a:r>
            <a:endParaRPr lang="en-US" sz="3200" b="1" i="1" dirty="0">
              <a:latin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685800" y="1143000"/>
            <a:ext cx="8001000" cy="5402263"/>
          </a:xfrm>
          <a:prstGeom prst="rect">
            <a:avLst/>
          </a:prstGeom>
          <a:noFill/>
          <a:ln w="9525">
            <a:noFill/>
            <a:miter lim="800000"/>
            <a:headEnd/>
            <a:tailEnd/>
          </a:ln>
        </p:spPr>
        <p:txBody>
          <a:bodyPr>
            <a:spAutoFit/>
          </a:bodyPr>
          <a:lstStyle/>
          <a:p>
            <a:pPr>
              <a:lnSpc>
                <a:spcPct val="150000"/>
              </a:lnSpc>
            </a:pPr>
            <a:r>
              <a:rPr lang="en-US" sz="2000"/>
              <a:t>• </a:t>
            </a:r>
            <a:r>
              <a:rPr lang="en-US" sz="2000" b="1"/>
              <a:t>Time loss: </a:t>
            </a:r>
            <a:r>
              <a:rPr lang="en-US" sz="2000"/>
              <a:t>combustion is not an instantaneous process. It takes a finite time for the flame to propagate (time delay). It accounts for 30% of loss (as compared to an ideal cycle).</a:t>
            </a:r>
          </a:p>
          <a:p>
            <a:pPr>
              <a:lnSpc>
                <a:spcPct val="150000"/>
              </a:lnSpc>
            </a:pPr>
            <a:endParaRPr lang="en-US" sz="1000"/>
          </a:p>
          <a:p>
            <a:pPr>
              <a:lnSpc>
                <a:spcPct val="150000"/>
              </a:lnSpc>
            </a:pPr>
            <a:r>
              <a:rPr lang="en-US" sz="2000"/>
              <a:t>• </a:t>
            </a:r>
            <a:r>
              <a:rPr lang="en-US" sz="2000" b="1"/>
              <a:t>Heat loss: </a:t>
            </a:r>
            <a:r>
              <a:rPr lang="en-US" sz="2000"/>
              <a:t>heat is losing to walls and valve seats. 60% of loss.</a:t>
            </a:r>
          </a:p>
          <a:p>
            <a:pPr>
              <a:lnSpc>
                <a:spcPct val="150000"/>
              </a:lnSpc>
            </a:pPr>
            <a:endParaRPr lang="en-US" sz="1000"/>
          </a:p>
          <a:p>
            <a:pPr>
              <a:lnSpc>
                <a:spcPct val="150000"/>
              </a:lnSpc>
            </a:pPr>
            <a:r>
              <a:rPr lang="en-US" sz="2000"/>
              <a:t>• </a:t>
            </a:r>
            <a:r>
              <a:rPr lang="en-US" sz="2000" b="1"/>
              <a:t>Exhaust blowdown loss: </a:t>
            </a:r>
            <a:r>
              <a:rPr lang="en-US" sz="2000"/>
              <a:t>exhaust valve open (~47º) before TBC. This event associates with an immediate pressure drop and a loss of available work (10%)</a:t>
            </a:r>
          </a:p>
          <a:p>
            <a:pPr>
              <a:lnSpc>
                <a:spcPct val="150000"/>
              </a:lnSpc>
            </a:pPr>
            <a:endParaRPr lang="en-US" sz="1000"/>
          </a:p>
          <a:p>
            <a:pPr>
              <a:lnSpc>
                <a:spcPct val="150000"/>
              </a:lnSpc>
            </a:pPr>
            <a:r>
              <a:rPr lang="en-US" sz="2000"/>
              <a:t>• </a:t>
            </a:r>
            <a:r>
              <a:rPr lang="en-US" sz="2000" b="1"/>
              <a:t>Other losses: </a:t>
            </a:r>
            <a:r>
              <a:rPr lang="en-US" sz="2000"/>
              <a:t>pumping losses (important at partial throttle), poor mixing/unburned fuel loss, leakage losses (more severe for an older engine and at lower engine speed)</a:t>
            </a:r>
          </a:p>
        </p:txBody>
      </p:sp>
      <p:sp>
        <p:nvSpPr>
          <p:cNvPr id="3" name="Title 1"/>
          <p:cNvSpPr>
            <a:spLocks noGrp="1"/>
          </p:cNvSpPr>
          <p:nvPr>
            <p:ph type="title"/>
          </p:nvPr>
        </p:nvSpPr>
        <p:spPr>
          <a:xfrm>
            <a:off x="457200" y="152400"/>
            <a:ext cx="8229600" cy="715963"/>
          </a:xfrm>
        </p:spPr>
        <p:txBody>
          <a:bodyPr rtlCol="0">
            <a:normAutofit/>
          </a:bodyPr>
          <a:lstStyle/>
          <a:p>
            <a:pPr algn="l" fontAlgn="auto">
              <a:spcAft>
                <a:spcPts val="0"/>
              </a:spcAft>
              <a:defRPr/>
            </a:pPr>
            <a:r>
              <a:rPr lang="en-US" sz="3200" b="1" i="1" dirty="0" smtClean="0">
                <a:latin typeface="+mn-lt"/>
              </a:rPr>
              <a:t>Air standard cycle vs. real cycle</a:t>
            </a:r>
            <a:endParaRPr lang="en-US" sz="3200" b="1" i="1" dirty="0">
              <a:latin typeface="+mn-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descr="https://mail.google.com/a/ku.edu.np/?attid=0.1&amp;disp=emb&amp;view=att&amp;th=12ad62f2035d8ce7"/>
          <p:cNvSpPr>
            <a:spLocks noChangeAspect="1" noChangeArrowheads="1"/>
          </p:cNvSpPr>
          <p:nvPr/>
        </p:nvSpPr>
        <p:spPr bwMode="auto">
          <a:xfrm>
            <a:off x="52388" y="-136525"/>
            <a:ext cx="304800" cy="304800"/>
          </a:xfrm>
          <a:prstGeom prst="rect">
            <a:avLst/>
          </a:prstGeom>
          <a:noFill/>
          <a:ln w="9525">
            <a:noFill/>
            <a:miter lim="800000"/>
            <a:headEnd/>
            <a:tailEnd/>
          </a:ln>
        </p:spPr>
        <p:txBody>
          <a:bodyPr/>
          <a:lstStyle/>
          <a:p>
            <a:endParaRPr lang="en-US"/>
          </a:p>
        </p:txBody>
      </p:sp>
      <p:sp>
        <p:nvSpPr>
          <p:cNvPr id="6147" name="AutoShape 4" descr="https://mail.google.com/a/ku.edu.np/?attid=0.1&amp;disp=emb&amp;view=att&amp;th=12ad62f2035d8ce7"/>
          <p:cNvSpPr>
            <a:spLocks noChangeAspect="1" noChangeArrowheads="1"/>
          </p:cNvSpPr>
          <p:nvPr/>
        </p:nvSpPr>
        <p:spPr bwMode="auto">
          <a:xfrm>
            <a:off x="52388" y="-136525"/>
            <a:ext cx="304800" cy="304800"/>
          </a:xfrm>
          <a:prstGeom prst="rect">
            <a:avLst/>
          </a:prstGeom>
          <a:noFill/>
          <a:ln w="9525">
            <a:noFill/>
            <a:miter lim="800000"/>
            <a:headEnd/>
            <a:tailEnd/>
          </a:ln>
        </p:spPr>
        <p:txBody>
          <a:bodyPr/>
          <a:lstStyle/>
          <a:p>
            <a:endParaRPr lang="en-US"/>
          </a:p>
        </p:txBody>
      </p:sp>
      <p:pic>
        <p:nvPicPr>
          <p:cNvPr id="6148" name="Picture 5"/>
          <p:cNvPicPr>
            <a:picLocks noChangeAspect="1" noChangeArrowheads="1"/>
          </p:cNvPicPr>
          <p:nvPr/>
        </p:nvPicPr>
        <p:blipFill>
          <a:blip r:embed="rId2" cstate="print">
            <a:lum bright="2000" contrast="6000"/>
          </a:blip>
          <a:srcRect l="11539" t="12164" r="4353" b="6334"/>
          <a:stretch>
            <a:fillRect/>
          </a:stretch>
        </p:blipFill>
        <p:spPr bwMode="auto">
          <a:xfrm>
            <a:off x="0" y="838200"/>
            <a:ext cx="3581400" cy="5486400"/>
          </a:xfrm>
          <a:prstGeom prst="rect">
            <a:avLst/>
          </a:prstGeom>
          <a:noFill/>
          <a:ln w="9525">
            <a:noFill/>
            <a:miter lim="800000"/>
            <a:headEnd/>
            <a:tailEnd/>
          </a:ln>
        </p:spPr>
      </p:pic>
      <p:sp>
        <p:nvSpPr>
          <p:cNvPr id="5" name="Title 1"/>
          <p:cNvSpPr txBox="1">
            <a:spLocks/>
          </p:cNvSpPr>
          <p:nvPr/>
        </p:nvSpPr>
        <p:spPr bwMode="auto">
          <a:xfrm>
            <a:off x="838200" y="228600"/>
            <a:ext cx="7772400" cy="612775"/>
          </a:xfrm>
          <a:prstGeom prst="rect">
            <a:avLst/>
          </a:prstGeom>
          <a:noFill/>
          <a:ln w="9525">
            <a:noFill/>
            <a:miter lim="800000"/>
            <a:headEnd/>
            <a:tailEnd/>
          </a:ln>
        </p:spPr>
        <p:txBody>
          <a:bodyPr anchor="ctr"/>
          <a:lstStyle/>
          <a:p>
            <a:pPr algn="ctr">
              <a:defRPr/>
            </a:pPr>
            <a:r>
              <a:rPr lang="en-US" sz="3600" b="1" dirty="0">
                <a:latin typeface="+mj-lt"/>
                <a:ea typeface="+mj-ea"/>
                <a:cs typeface="+mj-cs"/>
              </a:rPr>
              <a:t>Engine Instantaneous Volume</a:t>
            </a:r>
          </a:p>
        </p:txBody>
      </p:sp>
      <p:pic>
        <p:nvPicPr>
          <p:cNvPr id="6150" name="Picture 10"/>
          <p:cNvPicPr>
            <a:picLocks noChangeAspect="1" noChangeArrowheads="1"/>
          </p:cNvPicPr>
          <p:nvPr/>
        </p:nvPicPr>
        <p:blipFill>
          <a:blip r:embed="rId3" cstate="print"/>
          <a:srcRect l="21609" r="21158"/>
          <a:stretch>
            <a:fillRect/>
          </a:stretch>
        </p:blipFill>
        <p:spPr bwMode="auto">
          <a:xfrm>
            <a:off x="2667000" y="3429000"/>
            <a:ext cx="6477000" cy="941388"/>
          </a:xfrm>
          <a:prstGeom prst="rect">
            <a:avLst/>
          </a:prstGeom>
          <a:noFill/>
          <a:ln w="9525">
            <a:noFill/>
            <a:miter lim="800000"/>
            <a:headEnd/>
            <a:tailEnd/>
          </a:ln>
        </p:spPr>
      </p:pic>
      <p:sp>
        <p:nvSpPr>
          <p:cNvPr id="6151" name="TextBox 11"/>
          <p:cNvSpPr txBox="1">
            <a:spLocks noChangeArrowheads="1"/>
          </p:cNvSpPr>
          <p:nvPr/>
        </p:nvSpPr>
        <p:spPr bwMode="auto">
          <a:xfrm>
            <a:off x="3200400" y="4572000"/>
            <a:ext cx="5715000" cy="1338263"/>
          </a:xfrm>
          <a:prstGeom prst="rect">
            <a:avLst/>
          </a:prstGeom>
          <a:noFill/>
          <a:ln w="9525">
            <a:noFill/>
            <a:miter lim="800000"/>
            <a:headEnd/>
            <a:tailEnd/>
          </a:ln>
        </p:spPr>
        <p:txBody>
          <a:bodyPr>
            <a:spAutoFit/>
          </a:bodyPr>
          <a:lstStyle/>
          <a:p>
            <a:pPr>
              <a:lnSpc>
                <a:spcPct val="150000"/>
              </a:lnSpc>
            </a:pPr>
            <a:r>
              <a:rPr lang="en-US" dirty="0"/>
              <a:t>Where,</a:t>
            </a:r>
          </a:p>
          <a:p>
            <a:pPr>
              <a:lnSpc>
                <a:spcPct val="150000"/>
              </a:lnSpc>
            </a:pPr>
            <a:r>
              <a:rPr lang="en-US" i="1" dirty="0">
                <a:latin typeface="Times New Roman" pitchFamily="18" charset="0"/>
                <a:cs typeface="Times New Roman" pitchFamily="18" charset="0"/>
              </a:rPr>
              <a:t>R</a:t>
            </a:r>
            <a:r>
              <a:rPr lang="en-US" dirty="0"/>
              <a:t> is the ratio of connecting rod length to crank radius</a:t>
            </a:r>
          </a:p>
          <a:p>
            <a:pPr>
              <a:lnSpc>
                <a:spcPct val="150000"/>
              </a:lnSpc>
            </a:pPr>
            <a:r>
              <a:rPr lang="en-US" i="1" dirty="0">
                <a:latin typeface="Times New Roman" pitchFamily="18" charset="0"/>
                <a:cs typeface="Times New Roman" pitchFamily="18" charset="0"/>
              </a:rPr>
              <a:t>R = l/a</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152400"/>
            <a:ext cx="8229600" cy="868363"/>
          </a:xfrm>
        </p:spPr>
        <p:txBody>
          <a:bodyPr/>
          <a:lstStyle/>
          <a:p>
            <a:pPr eaLnBrk="1" hangingPunct="1"/>
            <a:r>
              <a:rPr lang="en-US" sz="3600" b="1" smtClean="0"/>
              <a:t>Finite Heat Release</a:t>
            </a:r>
          </a:p>
        </p:txBody>
      </p:sp>
      <p:sp>
        <p:nvSpPr>
          <p:cNvPr id="3" name="TextBox 2"/>
          <p:cNvSpPr txBox="1"/>
          <p:nvPr/>
        </p:nvSpPr>
        <p:spPr>
          <a:xfrm>
            <a:off x="1219200" y="1143000"/>
            <a:ext cx="6553200" cy="1016000"/>
          </a:xfrm>
          <a:prstGeom prst="rect">
            <a:avLst/>
          </a:prstGeom>
          <a:noFill/>
        </p:spPr>
        <p:txBody>
          <a:bodyPr>
            <a:spAutoFit/>
          </a:bodyPr>
          <a:lstStyle/>
          <a:p>
            <a:pPr>
              <a:lnSpc>
                <a:spcPct val="150000"/>
              </a:lnSpc>
              <a:defRPr/>
            </a:pPr>
            <a:r>
              <a:rPr lang="en-US" sz="2000" b="1" dirty="0">
                <a:solidFill>
                  <a:schemeClr val="tx2">
                    <a:lumMod val="75000"/>
                  </a:schemeClr>
                </a:solidFill>
                <a:latin typeface="+mn-lt"/>
              </a:rPr>
              <a:t>Otto Cycle </a:t>
            </a:r>
            <a:r>
              <a:rPr lang="en-US" sz="2000" dirty="0">
                <a:solidFill>
                  <a:schemeClr val="tx2">
                    <a:lumMod val="75000"/>
                  </a:schemeClr>
                </a:solidFill>
                <a:latin typeface="+mn-lt"/>
              </a:rPr>
              <a:t>– Constant volume heat addition</a:t>
            </a:r>
          </a:p>
          <a:p>
            <a:pPr>
              <a:lnSpc>
                <a:spcPct val="150000"/>
              </a:lnSpc>
              <a:defRPr/>
            </a:pPr>
            <a:r>
              <a:rPr lang="en-US" sz="2000" b="1" dirty="0">
                <a:solidFill>
                  <a:schemeClr val="tx2">
                    <a:lumMod val="75000"/>
                  </a:schemeClr>
                </a:solidFill>
                <a:latin typeface="+mn-lt"/>
              </a:rPr>
              <a:t>Diesel Cycle </a:t>
            </a:r>
            <a:r>
              <a:rPr lang="en-US" sz="2000" dirty="0">
                <a:solidFill>
                  <a:schemeClr val="tx2">
                    <a:lumMod val="75000"/>
                  </a:schemeClr>
                </a:solidFill>
                <a:latin typeface="+mn-lt"/>
              </a:rPr>
              <a:t>– Constant pressure heat addition</a:t>
            </a:r>
          </a:p>
        </p:txBody>
      </p:sp>
      <p:sp>
        <p:nvSpPr>
          <p:cNvPr id="4" name="TextBox 3"/>
          <p:cNvSpPr txBox="1"/>
          <p:nvPr/>
        </p:nvSpPr>
        <p:spPr>
          <a:xfrm>
            <a:off x="762000" y="2133600"/>
            <a:ext cx="7848600" cy="1055688"/>
          </a:xfrm>
          <a:prstGeom prst="rect">
            <a:avLst/>
          </a:prstGeom>
          <a:noFill/>
        </p:spPr>
        <p:txBody>
          <a:bodyPr>
            <a:spAutoFit/>
          </a:bodyPr>
          <a:lstStyle/>
          <a:p>
            <a:pPr>
              <a:lnSpc>
                <a:spcPct val="150000"/>
              </a:lnSpc>
              <a:defRPr/>
            </a:pPr>
            <a:r>
              <a:rPr lang="en-US" sz="2200" i="1" dirty="0">
                <a:solidFill>
                  <a:schemeClr val="accent6">
                    <a:lumMod val="50000"/>
                  </a:schemeClr>
                </a:solidFill>
                <a:latin typeface="+mn-lt"/>
              </a:rPr>
              <a:t>Actual engine pressure and temperature profile do not match with these simple models</a:t>
            </a:r>
          </a:p>
        </p:txBody>
      </p:sp>
      <p:sp>
        <p:nvSpPr>
          <p:cNvPr id="6" name="TextBox 5"/>
          <p:cNvSpPr txBox="1"/>
          <p:nvPr/>
        </p:nvSpPr>
        <p:spPr>
          <a:xfrm>
            <a:off x="762000" y="3352800"/>
            <a:ext cx="8001000" cy="1055688"/>
          </a:xfrm>
          <a:prstGeom prst="rect">
            <a:avLst/>
          </a:prstGeom>
          <a:solidFill>
            <a:schemeClr val="accent5">
              <a:lumMod val="20000"/>
              <a:lumOff val="80000"/>
            </a:schemeClr>
          </a:solidFill>
          <a:ln w="28575">
            <a:solidFill>
              <a:srgbClr val="0070C0"/>
            </a:solidFill>
          </a:ln>
        </p:spPr>
        <p:txBody>
          <a:bodyPr>
            <a:spAutoFit/>
          </a:bodyPr>
          <a:lstStyle/>
          <a:p>
            <a:pPr>
              <a:lnSpc>
                <a:spcPct val="150000"/>
              </a:lnSpc>
              <a:defRPr/>
            </a:pPr>
            <a:r>
              <a:rPr lang="en-US" sz="2200" b="1" dirty="0">
                <a:solidFill>
                  <a:schemeClr val="accent1">
                    <a:lumMod val="50000"/>
                  </a:schemeClr>
                </a:solidFill>
                <a:latin typeface="+mn-lt"/>
              </a:rPr>
              <a:t>Finite heat release model: </a:t>
            </a:r>
            <a:r>
              <a:rPr lang="en-US" sz="2200" dirty="0">
                <a:solidFill>
                  <a:schemeClr val="accent1">
                    <a:lumMod val="50000"/>
                  </a:schemeClr>
                </a:solidFill>
                <a:latin typeface="+mn-lt"/>
              </a:rPr>
              <a:t>A differential model of an engine cycle in which the heat addition is specified as a function of the crank angle</a:t>
            </a:r>
            <a:r>
              <a:rPr lang="en-US" sz="2200" b="1" dirty="0">
                <a:solidFill>
                  <a:schemeClr val="accent1">
                    <a:lumMod val="50000"/>
                  </a:schemeClr>
                </a:solidFill>
                <a:latin typeface="+mn-lt"/>
              </a:rPr>
              <a:t> </a:t>
            </a:r>
          </a:p>
        </p:txBody>
      </p:sp>
      <p:sp>
        <p:nvSpPr>
          <p:cNvPr id="7" name="TextBox 6"/>
          <p:cNvSpPr txBox="1"/>
          <p:nvPr/>
        </p:nvSpPr>
        <p:spPr>
          <a:xfrm>
            <a:off x="838200" y="4648200"/>
            <a:ext cx="7848600" cy="1055688"/>
          </a:xfrm>
          <a:prstGeom prst="rect">
            <a:avLst/>
          </a:prstGeom>
          <a:noFill/>
        </p:spPr>
        <p:txBody>
          <a:bodyPr>
            <a:spAutoFit/>
          </a:bodyPr>
          <a:lstStyle/>
          <a:p>
            <a:pPr>
              <a:lnSpc>
                <a:spcPct val="150000"/>
              </a:lnSpc>
              <a:defRPr/>
            </a:pPr>
            <a:r>
              <a:rPr lang="en-US" sz="2200" b="1" i="1" dirty="0">
                <a:solidFill>
                  <a:schemeClr val="accent6">
                    <a:lumMod val="50000"/>
                  </a:schemeClr>
                </a:solidFill>
                <a:latin typeface="+mn-lt"/>
              </a:rPr>
              <a:t>Enables us to find the effects of spark timing or heat transfer on the engine work and efficiency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000">
                                          <p:val>
                                            <p:strVal val="#ppt_w"/>
                                          </p:val>
                                        </p:tav>
                                      </p:tavLst>
                                    </p:anim>
                                    <p:anim calcmode="lin" valueType="num">
                                      <p:cBhvr>
                                        <p:cTn id="8" dur="2000" fill="hold"/>
                                        <p:tgtEl>
                                          <p:spTgt spid="6"/>
                                        </p:tgtEl>
                                        <p:attrNameLst>
                                          <p:attrName>ppt_h</p:attrName>
                                        </p:attrNameLst>
                                      </p:cBhvr>
                                      <p:tavLst>
                                        <p:tav tm="0">
                                          <p:val>
                                            <p:fltVal val="0"/>
                                          </p:val>
                                        </p:tav>
                                        <p:tav tm="100000">
                                          <p:val>
                                            <p:strVal val="#ppt_h"/>
                                          </p:val>
                                        </p:tav>
                                      </p:tavLst>
                                    </p:anim>
                                    <p:animEffect transition="in" filter="fade">
                                      <p:cBhvr>
                                        <p:cTn id="9" dur="2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p:cNvPicPr>
            <a:picLocks noChangeAspect="1" noChangeArrowheads="1"/>
          </p:cNvPicPr>
          <p:nvPr/>
        </p:nvPicPr>
        <p:blipFill>
          <a:blip r:embed="rId2" cstate="print"/>
          <a:srcRect/>
          <a:stretch>
            <a:fillRect/>
          </a:stretch>
        </p:blipFill>
        <p:spPr bwMode="auto">
          <a:xfrm>
            <a:off x="0" y="1905000"/>
            <a:ext cx="4265613" cy="2857500"/>
          </a:xfrm>
          <a:prstGeom prst="rect">
            <a:avLst/>
          </a:prstGeom>
          <a:noFill/>
          <a:ln w="9525">
            <a:noFill/>
            <a:miter lim="800000"/>
            <a:headEnd/>
            <a:tailEnd/>
          </a:ln>
        </p:spPr>
      </p:pic>
      <p:pic>
        <p:nvPicPr>
          <p:cNvPr id="8195" name="Picture 2"/>
          <p:cNvPicPr>
            <a:picLocks noChangeAspect="1" noChangeArrowheads="1"/>
          </p:cNvPicPr>
          <p:nvPr/>
        </p:nvPicPr>
        <p:blipFill>
          <a:blip r:embed="rId3" cstate="print"/>
          <a:srcRect/>
          <a:stretch>
            <a:fillRect/>
          </a:stretch>
        </p:blipFill>
        <p:spPr bwMode="auto">
          <a:xfrm>
            <a:off x="3838575" y="1524000"/>
            <a:ext cx="5305425" cy="3409950"/>
          </a:xfrm>
          <a:prstGeom prst="rect">
            <a:avLst/>
          </a:prstGeom>
          <a:noFill/>
          <a:ln w="9525">
            <a:noFill/>
            <a:miter lim="800000"/>
            <a:headEnd/>
            <a:tailEnd/>
          </a:ln>
        </p:spPr>
      </p:pic>
      <p:sp>
        <p:nvSpPr>
          <p:cNvPr id="8" name="TextBox 7"/>
          <p:cNvSpPr txBox="1"/>
          <p:nvPr/>
        </p:nvSpPr>
        <p:spPr>
          <a:xfrm>
            <a:off x="219075" y="4876800"/>
            <a:ext cx="8839200" cy="1616075"/>
          </a:xfrm>
          <a:prstGeom prst="rect">
            <a:avLst/>
          </a:prstGeom>
          <a:noFill/>
        </p:spPr>
        <p:txBody>
          <a:bodyPr>
            <a:spAutoFit/>
          </a:bodyPr>
          <a:lstStyle/>
          <a:p>
            <a:pPr>
              <a:lnSpc>
                <a:spcPct val="150000"/>
              </a:lnSpc>
              <a:defRPr/>
            </a:pPr>
            <a:r>
              <a:rPr lang="en-US" sz="2200" b="1" i="1" dirty="0">
                <a:solidFill>
                  <a:schemeClr val="accent6">
                    <a:lumMod val="50000"/>
                  </a:schemeClr>
                </a:solidFill>
                <a:latin typeface="+mn-lt"/>
              </a:rPr>
              <a:t>Typical cumulative heat release or ‘burn fraction’ curve for spark ignition engine is characterized by initial small slope beginning with spark ignition, followed by region of rapid growth, and then a more gradual decay </a:t>
            </a:r>
          </a:p>
        </p:txBody>
      </p:sp>
      <p:sp>
        <p:nvSpPr>
          <p:cNvPr id="8197" name="Title 1"/>
          <p:cNvSpPr>
            <a:spLocks noGrp="1"/>
          </p:cNvSpPr>
          <p:nvPr>
            <p:ph type="title"/>
          </p:nvPr>
        </p:nvSpPr>
        <p:spPr>
          <a:xfrm>
            <a:off x="457200" y="0"/>
            <a:ext cx="8229600" cy="868363"/>
          </a:xfrm>
        </p:spPr>
        <p:txBody>
          <a:bodyPr/>
          <a:lstStyle/>
          <a:p>
            <a:pPr eaLnBrk="1" hangingPunct="1"/>
            <a:r>
              <a:rPr lang="en-US" sz="3600" b="1" i="1" smtClean="0"/>
              <a:t>Typical Heat Release Curve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65088"/>
            <a:ext cx="8229600" cy="868362"/>
          </a:xfrm>
        </p:spPr>
        <p:txBody>
          <a:bodyPr/>
          <a:lstStyle/>
          <a:p>
            <a:pPr eaLnBrk="1" hangingPunct="1"/>
            <a:r>
              <a:rPr lang="en-US" sz="3600" b="1" i="1" smtClean="0"/>
              <a:t>Further Closer to Real Cycle</a:t>
            </a:r>
          </a:p>
        </p:txBody>
      </p:sp>
      <p:sp>
        <p:nvSpPr>
          <p:cNvPr id="3" name="TextBox 2"/>
          <p:cNvSpPr txBox="1"/>
          <p:nvPr/>
        </p:nvSpPr>
        <p:spPr>
          <a:xfrm>
            <a:off x="838200" y="1216025"/>
            <a:ext cx="7696200" cy="1563688"/>
          </a:xfrm>
          <a:prstGeom prst="rect">
            <a:avLst/>
          </a:prstGeom>
          <a:noFill/>
          <a:ln>
            <a:noFill/>
          </a:ln>
        </p:spPr>
        <p:txBody>
          <a:bodyPr>
            <a:spAutoFit/>
          </a:bodyPr>
          <a:lstStyle/>
          <a:p>
            <a:pPr>
              <a:lnSpc>
                <a:spcPct val="150000"/>
              </a:lnSpc>
              <a:defRPr/>
            </a:pPr>
            <a:r>
              <a:rPr lang="en-US" sz="2200" dirty="0">
                <a:solidFill>
                  <a:schemeClr val="tx2">
                    <a:lumMod val="75000"/>
                  </a:schemeClr>
                </a:solidFill>
                <a:latin typeface="+mn-lt"/>
              </a:rPr>
              <a:t>The simple air standard cycle overestimates the engine efficiency by a factor of about 2.</a:t>
            </a:r>
          </a:p>
          <a:p>
            <a:pPr>
              <a:lnSpc>
                <a:spcPct val="150000"/>
              </a:lnSpc>
              <a:defRPr/>
            </a:pPr>
            <a:r>
              <a:rPr lang="en-US" sz="2200" dirty="0">
                <a:solidFill>
                  <a:schemeClr val="tx2">
                    <a:lumMod val="75000"/>
                  </a:schemeClr>
                </a:solidFill>
                <a:latin typeface="+mn-lt"/>
              </a:rPr>
              <a:t>	</a:t>
            </a:r>
            <a:r>
              <a:rPr lang="en-US" sz="2200" b="1" i="1" dirty="0">
                <a:solidFill>
                  <a:srgbClr val="FF0000"/>
                </a:solidFill>
                <a:latin typeface="+mn-lt"/>
              </a:rPr>
              <a:t>Reason - </a:t>
            </a:r>
            <a:r>
              <a:rPr lang="en-US" sz="2200" i="1" dirty="0">
                <a:solidFill>
                  <a:srgbClr val="FF0000"/>
                </a:solidFill>
                <a:latin typeface="+mn-lt"/>
              </a:rPr>
              <a:t>Assumption of constant specific heat</a:t>
            </a:r>
          </a:p>
        </p:txBody>
      </p:sp>
      <p:sp>
        <p:nvSpPr>
          <p:cNvPr id="4" name="Rectangle 3"/>
          <p:cNvSpPr/>
          <p:nvPr/>
        </p:nvSpPr>
        <p:spPr>
          <a:xfrm>
            <a:off x="914400" y="828675"/>
            <a:ext cx="1714500" cy="457200"/>
          </a:xfrm>
          <a:prstGeom prst="rect">
            <a:avLst/>
          </a:prstGeom>
        </p:spPr>
        <p:txBody>
          <a:bodyPr wrap="none">
            <a:spAutoFit/>
          </a:bodyPr>
          <a:lstStyle/>
          <a:p>
            <a:pPr>
              <a:lnSpc>
                <a:spcPct val="150000"/>
              </a:lnSpc>
              <a:defRPr/>
            </a:pPr>
            <a:r>
              <a:rPr lang="en-US" b="1" u="sng" dirty="0">
                <a:solidFill>
                  <a:schemeClr val="tx2">
                    <a:lumMod val="75000"/>
                  </a:schemeClr>
                </a:solidFill>
              </a:rPr>
              <a:t>Fuel Air Cycle</a:t>
            </a:r>
          </a:p>
        </p:txBody>
      </p:sp>
      <p:sp>
        <p:nvSpPr>
          <p:cNvPr id="7" name="TextBox 6">
            <a:hlinkClick r:id="rId2" action="ppaction://hlinksldjump"/>
          </p:cNvPr>
          <p:cNvSpPr txBox="1"/>
          <p:nvPr/>
        </p:nvSpPr>
        <p:spPr>
          <a:xfrm>
            <a:off x="609600" y="2816225"/>
            <a:ext cx="8077200" cy="1108075"/>
          </a:xfrm>
          <a:prstGeom prst="rect">
            <a:avLst/>
          </a:prstGeom>
          <a:solidFill>
            <a:schemeClr val="accent1">
              <a:lumMod val="20000"/>
              <a:lumOff val="80000"/>
            </a:schemeClr>
          </a:solidFill>
          <a:ln>
            <a:noFill/>
          </a:ln>
        </p:spPr>
        <p:txBody>
          <a:bodyPr>
            <a:spAutoFit/>
          </a:bodyPr>
          <a:lstStyle/>
          <a:p>
            <a:pPr>
              <a:lnSpc>
                <a:spcPct val="150000"/>
              </a:lnSpc>
              <a:defRPr/>
            </a:pPr>
            <a:r>
              <a:rPr lang="en-US" sz="2200" dirty="0">
                <a:solidFill>
                  <a:schemeClr val="tx2">
                    <a:lumMod val="75000"/>
                  </a:schemeClr>
                </a:solidFill>
                <a:latin typeface="+mn-lt"/>
              </a:rPr>
              <a:t>Heat capacities of gases are strongly dependent on temperature. So, the molar constant volume heat capacity will also vary, as will </a:t>
            </a:r>
            <a:r>
              <a:rPr lang="en-US" sz="2200" dirty="0">
                <a:solidFill>
                  <a:schemeClr val="tx2">
                    <a:lumMod val="75000"/>
                  </a:schemeClr>
                </a:solidFill>
                <a:latin typeface="Symbol" pitchFamily="18" charset="2"/>
              </a:rPr>
              <a:t>g</a:t>
            </a:r>
            <a:r>
              <a:rPr lang="en-US" sz="2200" dirty="0">
                <a:solidFill>
                  <a:schemeClr val="tx2">
                    <a:lumMod val="75000"/>
                  </a:schemeClr>
                </a:solidFill>
                <a:latin typeface="+mn-lt"/>
              </a:rPr>
              <a:t>.</a:t>
            </a:r>
            <a:endParaRPr lang="en-US" sz="2200" i="1" dirty="0">
              <a:solidFill>
                <a:srgbClr val="FF0000"/>
              </a:solidFill>
              <a:latin typeface="+mn-lt"/>
            </a:endParaRPr>
          </a:p>
        </p:txBody>
      </p:sp>
      <p:sp>
        <p:nvSpPr>
          <p:cNvPr id="9" name="TextBox 8"/>
          <p:cNvSpPr txBox="1"/>
          <p:nvPr/>
        </p:nvSpPr>
        <p:spPr>
          <a:xfrm>
            <a:off x="685800" y="3994150"/>
            <a:ext cx="8077200" cy="2632075"/>
          </a:xfrm>
          <a:prstGeom prst="rect">
            <a:avLst/>
          </a:prstGeom>
          <a:noFill/>
          <a:ln>
            <a:noFill/>
          </a:ln>
        </p:spPr>
        <p:txBody>
          <a:bodyPr>
            <a:spAutoFit/>
          </a:bodyPr>
          <a:lstStyle/>
          <a:p>
            <a:pPr>
              <a:lnSpc>
                <a:spcPct val="150000"/>
              </a:lnSpc>
              <a:buFont typeface="Wingdings" pitchFamily="2" charset="2"/>
              <a:buChar char="q"/>
              <a:defRPr/>
            </a:pPr>
            <a:r>
              <a:rPr lang="en-US" sz="2200" dirty="0">
                <a:solidFill>
                  <a:schemeClr val="tx2">
                    <a:lumMod val="75000"/>
                  </a:schemeClr>
                </a:solidFill>
                <a:latin typeface="+mn-lt"/>
              </a:rPr>
              <a:t>If this is allowed for, the air standard Otto cycle efficiency falls from 57 percent to 49.9 percent for a compression ratio of 8.</a:t>
            </a:r>
          </a:p>
          <a:p>
            <a:pPr>
              <a:lnSpc>
                <a:spcPct val="150000"/>
              </a:lnSpc>
              <a:buFont typeface="Wingdings" pitchFamily="2" charset="2"/>
              <a:buChar char="q"/>
              <a:defRPr/>
            </a:pPr>
            <a:r>
              <a:rPr lang="en-US" sz="2200" i="1" dirty="0">
                <a:solidFill>
                  <a:schemeClr val="tx2">
                    <a:lumMod val="75000"/>
                  </a:schemeClr>
                </a:solidFill>
                <a:latin typeface="+mn-lt"/>
              </a:rPr>
              <a:t> </a:t>
            </a:r>
            <a:r>
              <a:rPr lang="en-US" sz="2200" dirty="0">
                <a:solidFill>
                  <a:schemeClr val="tx2">
                    <a:lumMod val="75000"/>
                  </a:schemeClr>
                </a:solidFill>
                <a:latin typeface="+mn-lt"/>
              </a:rPr>
              <a:t>When allowance is made for the presence of fuel and combustion products there is even greater reduction in cycle efficiency </a:t>
            </a:r>
            <a:r>
              <a:rPr lang="en-US" sz="2200" b="1" dirty="0">
                <a:solidFill>
                  <a:schemeClr val="tx2">
                    <a:lumMod val="75000"/>
                  </a:schemeClr>
                </a:solidFill>
                <a:latin typeface="+mn-lt"/>
              </a:rPr>
              <a:t>– This leads to the concept of fuel-air cycle</a:t>
            </a:r>
            <a:endParaRPr lang="en-US" sz="2200" b="1" i="1" dirty="0">
              <a:solidFill>
                <a:srgbClr val="FF000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65088"/>
            <a:ext cx="8229600" cy="696912"/>
          </a:xfrm>
        </p:spPr>
        <p:txBody>
          <a:bodyPr/>
          <a:lstStyle/>
          <a:p>
            <a:pPr eaLnBrk="1" hangingPunct="1"/>
            <a:r>
              <a:rPr lang="en-US" sz="3400" b="1" i="1" smtClean="0"/>
              <a:t>Further Closer to Real Cycle</a:t>
            </a:r>
          </a:p>
        </p:txBody>
      </p:sp>
      <p:sp>
        <p:nvSpPr>
          <p:cNvPr id="5" name="Rectangle 4"/>
          <p:cNvSpPr/>
          <p:nvPr/>
        </p:nvSpPr>
        <p:spPr>
          <a:xfrm>
            <a:off x="685800" y="762000"/>
            <a:ext cx="1714500" cy="457200"/>
          </a:xfrm>
          <a:prstGeom prst="rect">
            <a:avLst/>
          </a:prstGeom>
        </p:spPr>
        <p:txBody>
          <a:bodyPr wrap="none">
            <a:spAutoFit/>
          </a:bodyPr>
          <a:lstStyle/>
          <a:p>
            <a:pPr>
              <a:lnSpc>
                <a:spcPct val="150000"/>
              </a:lnSpc>
              <a:defRPr/>
            </a:pPr>
            <a:r>
              <a:rPr lang="en-US" b="1" u="sng" dirty="0">
                <a:solidFill>
                  <a:schemeClr val="tx2">
                    <a:lumMod val="75000"/>
                  </a:schemeClr>
                </a:solidFill>
              </a:rPr>
              <a:t>Fuel Air Cycle</a:t>
            </a:r>
          </a:p>
        </p:txBody>
      </p:sp>
      <p:sp>
        <p:nvSpPr>
          <p:cNvPr id="6" name="TextBox 5"/>
          <p:cNvSpPr txBox="1"/>
          <p:nvPr/>
        </p:nvSpPr>
        <p:spPr>
          <a:xfrm>
            <a:off x="457200" y="1216025"/>
            <a:ext cx="8077200" cy="1616075"/>
          </a:xfrm>
          <a:prstGeom prst="rect">
            <a:avLst/>
          </a:prstGeom>
          <a:noFill/>
          <a:ln>
            <a:noFill/>
          </a:ln>
        </p:spPr>
        <p:txBody>
          <a:bodyPr>
            <a:spAutoFit/>
          </a:bodyPr>
          <a:lstStyle/>
          <a:p>
            <a:pPr>
              <a:lnSpc>
                <a:spcPct val="150000"/>
              </a:lnSpc>
              <a:defRPr/>
            </a:pPr>
            <a:r>
              <a:rPr lang="en-US" sz="2200" dirty="0">
                <a:solidFill>
                  <a:schemeClr val="tx2">
                    <a:lumMod val="75000"/>
                  </a:schemeClr>
                </a:solidFill>
                <a:latin typeface="+mn-lt"/>
              </a:rPr>
              <a:t>The working substance in the real cycle is not only air but it is also a  mixture of air, fuel, and residual gases left in the clearance space from previous cycle</a:t>
            </a:r>
            <a:endParaRPr lang="en-US" sz="2200" i="1" dirty="0">
              <a:solidFill>
                <a:srgbClr val="FF0000"/>
              </a:solidFill>
              <a:latin typeface="+mn-lt"/>
            </a:endParaRPr>
          </a:p>
        </p:txBody>
      </p:sp>
      <p:sp>
        <p:nvSpPr>
          <p:cNvPr id="8" name="TextBox 7"/>
          <p:cNvSpPr txBox="1"/>
          <p:nvPr/>
        </p:nvSpPr>
        <p:spPr>
          <a:xfrm>
            <a:off x="609600" y="2971800"/>
            <a:ext cx="8077200" cy="1143000"/>
          </a:xfrm>
          <a:prstGeom prst="rect">
            <a:avLst/>
          </a:prstGeom>
          <a:solidFill>
            <a:srgbClr val="FFFF99"/>
          </a:solidFill>
          <a:ln>
            <a:noFill/>
          </a:ln>
        </p:spPr>
        <p:txBody>
          <a:bodyPr>
            <a:spAutoFit/>
          </a:bodyPr>
          <a:lstStyle/>
          <a:p>
            <a:pPr>
              <a:lnSpc>
                <a:spcPct val="150000"/>
              </a:lnSpc>
              <a:defRPr/>
            </a:pPr>
            <a:r>
              <a:rPr lang="en-US" sz="2400" dirty="0">
                <a:solidFill>
                  <a:schemeClr val="accent6">
                    <a:lumMod val="50000"/>
                  </a:schemeClr>
                </a:solidFill>
                <a:latin typeface="+mn-lt"/>
              </a:rPr>
              <a:t>Fuel-Air cycle is defined as </a:t>
            </a:r>
            <a:r>
              <a:rPr lang="en-US" sz="2400" i="1" dirty="0">
                <a:solidFill>
                  <a:schemeClr val="accent6">
                    <a:lumMod val="50000"/>
                  </a:schemeClr>
                </a:solidFill>
                <a:latin typeface="+mn-lt"/>
              </a:rPr>
              <a:t>the theoretical cycle that is based on the actual properties of the cylinder gases.</a:t>
            </a:r>
            <a:endParaRPr lang="en-US" sz="2200" i="1" dirty="0">
              <a:solidFill>
                <a:schemeClr val="accent6">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895</TotalTime>
  <Words>1581</Words>
  <Application>Microsoft Office PowerPoint</Application>
  <PresentationFormat>On-screen Show (4:3)</PresentationFormat>
  <Paragraphs>118</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Moving Towards Real Engine Cycle</vt:lpstr>
      <vt:lpstr>Air standard cycle vs. real cycle</vt:lpstr>
      <vt:lpstr>Air standard cycle vs. real cycle</vt:lpstr>
      <vt:lpstr>Air standard cycle vs. real cycle</vt:lpstr>
      <vt:lpstr>Slide 5</vt:lpstr>
      <vt:lpstr>Finite Heat Release</vt:lpstr>
      <vt:lpstr>Typical Heat Release Curve</vt:lpstr>
      <vt:lpstr>Further Closer to Real Cycle</vt:lpstr>
      <vt:lpstr>Further Closer to Real Cycle</vt:lpstr>
      <vt:lpstr>Further Closer to Real Cycle</vt:lpstr>
      <vt:lpstr>Further Closer to Real Cycle</vt:lpstr>
      <vt:lpstr>Further Closer to Real Cycle</vt:lpstr>
      <vt:lpstr>Further Closer to Real Cycle</vt:lpstr>
      <vt:lpstr>Variation of Specific Heat with Temperature</vt:lpstr>
      <vt:lpstr>Slide 15</vt:lpstr>
      <vt:lpstr>Further Closer to Real Cycle</vt:lpstr>
      <vt:lpstr>Further Closer to Real Cycle</vt:lpstr>
      <vt:lpstr>Further Closer to Real Cycle</vt:lpstr>
      <vt:lpstr>Further Closer to Real Cycle</vt:lpstr>
      <vt:lpstr>Further Closer to Real Cycle</vt:lpstr>
      <vt:lpstr>Results of Fuel Air Cycle</vt:lpstr>
      <vt:lpstr>SUMMARY</vt:lpstr>
      <vt:lpstr>Deviation of actual cycles from air standard cycles</vt:lpstr>
      <vt:lpstr>Slide 24</vt:lpstr>
      <vt:lpstr>Comparing fuel-air cycle with actual cycle:  A is actual cycle in the figure</vt:lpstr>
      <vt:lpstr>POWER DEVELOPED BY ICE</vt:lpstr>
      <vt:lpstr>POWER LOSSES IN TYPICAL 4 STROKE ENGINE</vt:lpstr>
      <vt:lpstr>Examples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 Engines Combustion</dc:title>
  <dc:creator>Bivek Baral</dc:creator>
  <cp:lastModifiedBy>user</cp:lastModifiedBy>
  <cp:revision>86</cp:revision>
  <dcterms:created xsi:type="dcterms:W3CDTF">2006-08-16T00:00:00Z</dcterms:created>
  <dcterms:modified xsi:type="dcterms:W3CDTF">2012-08-21T00:51:58Z</dcterms:modified>
</cp:coreProperties>
</file>